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handoutMasterIdLst>
    <p:handoutMasterId r:id="rId43"/>
  </p:handoutMasterIdLst>
  <p:sldIdLst>
    <p:sldId id="274" r:id="rId3"/>
    <p:sldId id="266" r:id="rId4"/>
    <p:sldId id="302" r:id="rId5"/>
    <p:sldId id="365" r:id="rId6"/>
    <p:sldId id="368" r:id="rId7"/>
    <p:sldId id="357" r:id="rId8"/>
    <p:sldId id="267" r:id="rId9"/>
    <p:sldId id="379" r:id="rId10"/>
    <p:sldId id="370" r:id="rId11"/>
    <p:sldId id="325" r:id="rId12"/>
    <p:sldId id="382" r:id="rId13"/>
    <p:sldId id="342" r:id="rId14"/>
    <p:sldId id="362" r:id="rId15"/>
    <p:sldId id="384" r:id="rId16"/>
    <p:sldId id="385" r:id="rId17"/>
    <p:sldId id="364" r:id="rId18"/>
    <p:sldId id="386" r:id="rId19"/>
    <p:sldId id="381" r:id="rId20"/>
    <p:sldId id="380" r:id="rId21"/>
    <p:sldId id="348" r:id="rId22"/>
    <p:sldId id="352" r:id="rId23"/>
    <p:sldId id="354" r:id="rId24"/>
    <p:sldId id="353" r:id="rId25"/>
    <p:sldId id="355" r:id="rId26"/>
    <p:sldId id="373" r:id="rId27"/>
    <p:sldId id="372" r:id="rId28"/>
    <p:sldId id="336" r:id="rId29"/>
    <p:sldId id="374" r:id="rId30"/>
    <p:sldId id="358" r:id="rId31"/>
    <p:sldId id="376" r:id="rId32"/>
    <p:sldId id="297" r:id="rId33"/>
    <p:sldId id="298" r:id="rId34"/>
    <p:sldId id="356" r:id="rId35"/>
    <p:sldId id="375" r:id="rId36"/>
    <p:sldId id="321" r:id="rId37"/>
    <p:sldId id="314" r:id="rId38"/>
    <p:sldId id="366" r:id="rId39"/>
    <p:sldId id="324" r:id="rId40"/>
    <p:sldId id="31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66"/>
            <p14:sldId id="302"/>
            <p14:sldId id="365"/>
            <p14:sldId id="368"/>
            <p14:sldId id="357"/>
            <p14:sldId id="267"/>
            <p14:sldId id="379"/>
            <p14:sldId id="370"/>
            <p14:sldId id="325"/>
            <p14:sldId id="382"/>
            <p14:sldId id="342"/>
            <p14:sldId id="362"/>
            <p14:sldId id="384"/>
            <p14:sldId id="385"/>
            <p14:sldId id="364"/>
            <p14:sldId id="386"/>
            <p14:sldId id="381"/>
            <p14:sldId id="380"/>
            <p14:sldId id="348"/>
            <p14:sldId id="352"/>
            <p14:sldId id="354"/>
            <p14:sldId id="353"/>
            <p14:sldId id="355"/>
            <p14:sldId id="373"/>
            <p14:sldId id="372"/>
            <p14:sldId id="336"/>
            <p14:sldId id="374"/>
            <p14:sldId id="358"/>
            <p14:sldId id="376"/>
          </p14:sldIdLst>
        </p14:section>
        <p14:section name="마지막" id="{0A9151A7-1FDD-4606-B7F8-A63B772563CC}">
          <p14:sldIdLst>
            <p14:sldId id="297"/>
            <p14:sldId id="298"/>
            <p14:sldId id="356"/>
            <p14:sldId id="375"/>
            <p14:sldId id="321"/>
            <p14:sldId id="314"/>
            <p14:sldId id="366"/>
            <p14:sldId id="32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061"/>
    <a:srgbClr val="00A9EA"/>
    <a:srgbClr val="FFC000"/>
    <a:srgbClr val="00A90C"/>
    <a:srgbClr val="000000"/>
    <a:srgbClr val="1C1C1C"/>
    <a:srgbClr val="2DBE60"/>
    <a:srgbClr val="FDF54F"/>
    <a:srgbClr val="59D3F5"/>
    <a:srgbClr val="0D50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8" autoAdjust="0"/>
    <p:restoredTop sz="94737" autoAdjust="0"/>
  </p:normalViewPr>
  <p:slideViewPr>
    <p:cSldViewPr snapToGrid="0" showGuides="1">
      <p:cViewPr varScale="1">
        <p:scale>
          <a:sx n="87" d="100"/>
          <a:sy n="87" d="100"/>
        </p:scale>
        <p:origin x="6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5F027-063E-4A5E-90F3-C05273A7B18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AD468-9D6D-45E8-8E36-4E5836F60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https://www.vectorstock.com/royalty-free-vector/cartoon-people-avatars-with-different-professions-vector-33949869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AD468-9D6D-45E8-8E36-4E5836F60D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1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Dirichlet Allocation: </a:t>
            </a:r>
            <a:r>
              <a:rPr lang="ko-KR" altLang="en-US" dirty="0"/>
              <a:t>잠재 </a:t>
            </a:r>
            <a:r>
              <a:rPr lang="ko-KR" altLang="en-US" dirty="0" err="1"/>
              <a:t>디리클레</a:t>
            </a:r>
            <a:r>
              <a:rPr lang="ko-KR" altLang="en-US" dirty="0"/>
              <a:t> 할당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AD468-9D6D-45E8-8E36-4E5836F60D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3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2016-434B-4B76-8310-8974BF0CD54E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4D59-7F48-43B6-B379-592F8936D246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09A0-8DAD-4694-8BFF-6506A09D8B64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2016-434B-4B76-8310-8974BF0CD54E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04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1DD0-8E21-4181-80FA-57589FEA9F99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26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2C6C-B133-4B29-A7EC-BE385F25325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12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3B4C-5BF7-46F2-AD30-039D29FC71B9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4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76A9-D236-49B1-ADDD-AAFB9AE3D417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5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49DB-D497-4524-AC11-BF2EBC46D906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08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38E6-E88B-453C-B4D0-6638A5A80D2A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69" y="6356350"/>
            <a:ext cx="2743200" cy="365125"/>
          </a:xfrm>
        </p:spPr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14FF-48BA-4600-8F3E-0E6205DBF8F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1DD0-8E21-4181-80FA-57589FEA9F99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2A65-9341-4096-B85A-FA9DCD7C12EE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40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4D59-7F48-43B6-B379-592F8936D246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099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09A0-8DAD-4694-8BFF-6506A09D8B64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4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2C6C-B133-4B29-A7EC-BE385F25325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3B4C-5BF7-46F2-AD30-039D29FC71B9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76A9-D236-49B1-ADDD-AAFB9AE3D417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49DB-D497-4524-AC11-BF2EBC46D906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38E6-E88B-453C-B4D0-6638A5A80D2A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69" y="6356350"/>
            <a:ext cx="2743200" cy="365125"/>
          </a:xfrm>
        </p:spPr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651B964-9E4A-4D32-87D0-967840E7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0774" y="136525"/>
            <a:ext cx="1105609" cy="4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14FF-48BA-4600-8F3E-0E6205DBF8F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2A65-9341-4096-B85A-FA9DCD7C12EE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7E-EE82-4A9C-B280-6A2B41A26F3C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7E-EE82-4A9C-B280-6A2B41A26F3C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1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28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fhub.dev/google/collections/universal-sentence-encoder/1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mcinnes/uma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-contrib/hdbsca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Reports – FABUSS Project">
            <a:extLst>
              <a:ext uri="{FF2B5EF4-FFF2-40B4-BE49-F238E27FC236}">
                <a16:creationId xmlns:a16="http://schemas.microsoft.com/office/drawing/2014/main" xmlns="" id="{B04FDC17-4C3F-4337-A045-F67738D7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91" y="1900451"/>
            <a:ext cx="1528549" cy="15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9162819" y="5662681"/>
            <a:ext cx="280717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런투런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김한길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최예라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이예슬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843624" y="1785103"/>
            <a:ext cx="4504758" cy="34855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Prepo</a:t>
            </a: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</a:t>
            </a:r>
            <a:r>
              <a:rPr lang="en-US" altLang="ko-KR" sz="2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ersonalized </a:t>
            </a:r>
            <a:r>
              <a:rPr lang="en-US" altLang="ko-KR" sz="2400" b="1" dirty="0"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</a:t>
            </a:r>
            <a:r>
              <a:rPr lang="en-US" altLang="ko-KR" sz="2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ased </a:t>
            </a:r>
            <a:r>
              <a:rPr lang="en-US" altLang="ko-KR" sz="2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What </a:t>
            </a:r>
            <a:r>
              <a:rPr lang="en-US" altLang="ko-KR" sz="2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 Save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0362E2D-9E9F-4E45-AFA3-6DEE05F3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706A45-05F2-48F8-BF45-11FDDD3B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14" y="0"/>
            <a:ext cx="133368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693739" y="528220"/>
            <a:ext cx="4804520" cy="36086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Prepo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Personalized Report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ased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on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What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You Save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0362E2D-9E9F-4E45-AFA3-6DEE05F3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8018CF97-736D-4C71-9D6A-1EC9D28CFF76}"/>
              </a:ext>
            </a:extLst>
          </p:cNvPr>
          <p:cNvGrpSpPr/>
          <p:nvPr/>
        </p:nvGrpSpPr>
        <p:grpSpPr>
          <a:xfrm>
            <a:off x="310377" y="4971039"/>
            <a:ext cx="11597069" cy="523220"/>
            <a:chOff x="310377" y="3005757"/>
            <a:chExt cx="11597069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9A051A-902C-4237-AE71-84396E4A34B6}"/>
                </a:ext>
              </a:extLst>
            </p:cNvPr>
            <p:cNvSpPr txBox="1"/>
            <p:nvPr/>
          </p:nvSpPr>
          <p:spPr>
            <a:xfrm>
              <a:off x="310377" y="3005757"/>
              <a:ext cx="2588333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spc="-150" dirty="0">
                  <a:solidFill>
                    <a:schemeClr val="bg1"/>
                  </a:solidFill>
                </a:rPr>
                <a:t>Scraping</a:t>
              </a:r>
              <a:endParaRPr lang="ko-KR" altLang="en-US" sz="28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9D14056-4EFA-49F9-A2D6-AF845D02688B}"/>
                </a:ext>
              </a:extLst>
            </p:cNvPr>
            <p:cNvSpPr txBox="1"/>
            <p:nvPr/>
          </p:nvSpPr>
          <p:spPr>
            <a:xfrm>
              <a:off x="2535613" y="3005757"/>
              <a:ext cx="33733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spc="-150" dirty="0">
                  <a:solidFill>
                    <a:schemeClr val="bg1"/>
                  </a:solidFill>
                </a:rPr>
                <a:t>Topic modeling</a:t>
              </a:r>
              <a:endParaRPr lang="ko-KR" altLang="en-US" sz="28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E5AB6FD-E676-4CA5-ABB5-38A305014537}"/>
                </a:ext>
              </a:extLst>
            </p:cNvPr>
            <p:cNvSpPr txBox="1"/>
            <p:nvPr/>
          </p:nvSpPr>
          <p:spPr>
            <a:xfrm>
              <a:off x="8962943" y="3005757"/>
              <a:ext cx="29445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spc="-150" dirty="0">
                  <a:solidFill>
                    <a:schemeClr val="bg1"/>
                  </a:solidFill>
                </a:rPr>
                <a:t>Visualization</a:t>
              </a:r>
              <a:endParaRPr lang="ko-KR" altLang="en-US" sz="28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89AC095-80A4-46AF-886C-04BDA3BAA555}"/>
                </a:ext>
              </a:extLst>
            </p:cNvPr>
            <p:cNvSpPr txBox="1"/>
            <p:nvPr/>
          </p:nvSpPr>
          <p:spPr>
            <a:xfrm>
              <a:off x="6021093" y="3005757"/>
              <a:ext cx="29445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spc="-150" dirty="0">
                  <a:solidFill>
                    <a:schemeClr val="bg1"/>
                  </a:solidFill>
                </a:rPr>
                <a:t>Summarization</a:t>
              </a:r>
              <a:endParaRPr lang="ko-KR" altLang="en-US" sz="2800" b="1" spc="-1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F81AA93-1721-4B9F-B2A9-EC9F6C2A7263}"/>
              </a:ext>
            </a:extLst>
          </p:cNvPr>
          <p:cNvCxnSpPr/>
          <p:nvPr/>
        </p:nvCxnSpPr>
        <p:spPr>
          <a:xfrm>
            <a:off x="832513" y="4640240"/>
            <a:ext cx="106998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E21AE3F-2616-4523-8EB3-9E424BE3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515" y="-5255"/>
            <a:ext cx="133368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Reports – FABUSS Project">
            <a:extLst>
              <a:ext uri="{FF2B5EF4-FFF2-40B4-BE49-F238E27FC236}">
                <a16:creationId xmlns:a16="http://schemas.microsoft.com/office/drawing/2014/main" xmlns="" id="{5042D79F-D404-4484-853A-851C1BA1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09" y="1951024"/>
            <a:ext cx="5955972" cy="5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9B6332-F6E3-4FE2-810C-2C589EE7937C}"/>
              </a:ext>
            </a:extLst>
          </p:cNvPr>
          <p:cNvGrpSpPr/>
          <p:nvPr/>
        </p:nvGrpSpPr>
        <p:grpSpPr>
          <a:xfrm>
            <a:off x="3588745" y="2345306"/>
            <a:ext cx="5014514" cy="1886168"/>
            <a:chOff x="3588745" y="2611120"/>
            <a:chExt cx="5014514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15125F2-1B27-4E65-90FD-15228A57767D}"/>
                </a:ext>
              </a:extLst>
            </p:cNvPr>
            <p:cNvSpPr txBox="1"/>
            <p:nvPr/>
          </p:nvSpPr>
          <p:spPr>
            <a:xfrm>
              <a:off x="3588745" y="2611120"/>
              <a:ext cx="501451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latin typeface="+mj-lt"/>
                </a:rPr>
                <a:t>주요 기능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What</a:t>
              </a:r>
              <a:endPara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E5ABFA-BFAE-4642-AF91-426CD40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전체 프로세스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43D8DEF-94CF-4D82-AB55-41A1AECA3E18}"/>
              </a:ext>
            </a:extLst>
          </p:cNvPr>
          <p:cNvSpPr txBox="1"/>
          <p:nvPr/>
        </p:nvSpPr>
        <p:spPr>
          <a:xfrm>
            <a:off x="1208587" y="1895292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사용자 </a:t>
            </a:r>
            <a:r>
              <a:rPr lang="en-US" altLang="ko-KR" dirty="0">
                <a:solidFill>
                  <a:schemeClr val="bg1"/>
                </a:solidFill>
              </a:rPr>
              <a:t>URL </a:t>
            </a:r>
            <a:r>
              <a:rPr lang="ko-KR" altLang="en-US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97B1A25-2550-4092-963A-42A84360194E}"/>
              </a:ext>
            </a:extLst>
          </p:cNvPr>
          <p:cNvSpPr txBox="1"/>
          <p:nvPr/>
        </p:nvSpPr>
        <p:spPr>
          <a:xfrm>
            <a:off x="9425522" y="991285"/>
            <a:ext cx="209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Summarization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3B16FF-911A-4B28-8691-AD5CFB54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D89E0F0-F39C-4964-9674-81B95FE3DD2D}"/>
              </a:ext>
            </a:extLst>
          </p:cNvPr>
          <p:cNvGrpSpPr/>
          <p:nvPr/>
        </p:nvGrpSpPr>
        <p:grpSpPr>
          <a:xfrm>
            <a:off x="1092820" y="1410778"/>
            <a:ext cx="10034760" cy="2269253"/>
            <a:chOff x="1092820" y="1724678"/>
            <a:chExt cx="10034760" cy="226925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C71A000-AAC8-4958-8E6B-92DDD5268F55}"/>
                </a:ext>
              </a:extLst>
            </p:cNvPr>
            <p:cNvSpPr txBox="1"/>
            <p:nvPr/>
          </p:nvSpPr>
          <p:spPr>
            <a:xfrm>
              <a:off x="4087803" y="2713965"/>
              <a:ext cx="531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A9EA"/>
                  </a:solidFill>
                  <a:latin typeface="+mn-ea"/>
                </a:rPr>
                <a:t>&gt;&gt;</a:t>
              </a:r>
              <a:endParaRPr lang="ko-KR" altLang="en-US" dirty="0">
                <a:solidFill>
                  <a:srgbClr val="00A9EA"/>
                </a:solidFill>
                <a:latin typeface="+mn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BABF76FB-CF0B-4E91-8C0E-0EF71DFA767A}"/>
                </a:ext>
              </a:extLst>
            </p:cNvPr>
            <p:cNvGrpSpPr/>
            <p:nvPr/>
          </p:nvGrpSpPr>
          <p:grpSpPr>
            <a:xfrm>
              <a:off x="1092820" y="1724678"/>
              <a:ext cx="2878674" cy="2269253"/>
              <a:chOff x="3957594" y="1739679"/>
              <a:chExt cx="2041452" cy="226925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6E2FB292-9331-4CC8-B978-5C2C3137E813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0C37384B-050D-4EA6-BE73-0BFC1A5484C1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xmlns="" id="{FDE206D1-561F-4DF7-92CF-9DD64A6A7C4A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D91BDC3-3B5D-4087-9036-342DCFBE09DA}"/>
                  </a:ext>
                </a:extLst>
              </p:cNvPr>
              <p:cNvSpPr txBox="1"/>
              <p:nvPr/>
            </p:nvSpPr>
            <p:spPr>
              <a:xfrm>
                <a:off x="4146678" y="1895292"/>
                <a:ext cx="1682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Scraping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E544D30F-381D-4C68-A012-A6DDBEC005FE}"/>
                  </a:ext>
                </a:extLst>
              </p:cNvPr>
              <p:cNvSpPr txBox="1"/>
              <p:nvPr/>
            </p:nvSpPr>
            <p:spPr>
              <a:xfrm>
                <a:off x="4146678" y="3016653"/>
                <a:ext cx="1682895" cy="35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Newspaper3k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D3E38925-F534-4FF0-B56C-3AE7F4E7E74E}"/>
                </a:ext>
              </a:extLst>
            </p:cNvPr>
            <p:cNvGrpSpPr/>
            <p:nvPr/>
          </p:nvGrpSpPr>
          <p:grpSpPr>
            <a:xfrm>
              <a:off x="4670863" y="1724678"/>
              <a:ext cx="2878674" cy="2269253"/>
              <a:chOff x="3957594" y="1739679"/>
              <a:chExt cx="2041452" cy="226925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6E029B21-56BD-4BBF-AAA9-97751A106C88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35212C8B-EE79-46D4-87CE-CA711ACF9A72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xmlns="" id="{677EC99D-C00E-4991-B38D-B6C5605CB071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32C0C60C-4DFC-48D7-BBFE-DBBFC6AF1692}"/>
                  </a:ext>
                </a:extLst>
              </p:cNvPr>
              <p:cNvSpPr txBox="1"/>
              <p:nvPr/>
            </p:nvSpPr>
            <p:spPr>
              <a:xfrm>
                <a:off x="4239169" y="1895292"/>
                <a:ext cx="144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Preprocessing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5DB188B9-202E-49C2-ABB0-DF37AF3BA664}"/>
                  </a:ext>
                </a:extLst>
              </p:cNvPr>
              <p:cNvSpPr txBox="1"/>
              <p:nvPr/>
            </p:nvSpPr>
            <p:spPr>
              <a:xfrm>
                <a:off x="4127320" y="2880177"/>
                <a:ext cx="1682895" cy="654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MeCab</a:t>
                </a:r>
                <a:endPara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Sentencepiece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15390123-76FA-4B46-AFDD-25B80A06660A}"/>
                </a:ext>
              </a:extLst>
            </p:cNvPr>
            <p:cNvGrpSpPr/>
            <p:nvPr/>
          </p:nvGrpSpPr>
          <p:grpSpPr>
            <a:xfrm>
              <a:off x="8248906" y="1724678"/>
              <a:ext cx="2878674" cy="2269253"/>
              <a:chOff x="3957594" y="1739679"/>
              <a:chExt cx="2041452" cy="226925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xmlns="" id="{6C6428E9-F3D2-4595-8CD9-81C0115BAE14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xmlns="" id="{03EBD886-1D72-4924-80CD-A810A730158A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xmlns="" id="{AD4ED74F-2BBA-44C7-BBC6-54C9C70586AD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350B88D2-89F3-4476-9A0C-033E6B5F4887}"/>
                  </a:ext>
                </a:extLst>
              </p:cNvPr>
              <p:cNvSpPr txBox="1"/>
              <p:nvPr/>
            </p:nvSpPr>
            <p:spPr>
              <a:xfrm>
                <a:off x="4163484" y="1895292"/>
                <a:ext cx="1646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Summarization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7D4084EB-1A9A-4F9B-B73A-0060FB6455BA}"/>
                  </a:ext>
                </a:extLst>
              </p:cNvPr>
              <p:cNvSpPr txBox="1"/>
              <p:nvPr/>
            </p:nvSpPr>
            <p:spPr>
              <a:xfrm>
                <a:off x="4127320" y="2975710"/>
                <a:ext cx="1682895" cy="35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TextRank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E774876-5409-46FA-BD4F-48FDCC4C1296}"/>
                </a:ext>
              </a:extLst>
            </p:cNvPr>
            <p:cNvSpPr txBox="1"/>
            <p:nvPr/>
          </p:nvSpPr>
          <p:spPr>
            <a:xfrm>
              <a:off x="7653147" y="2713965"/>
              <a:ext cx="531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A9EA"/>
                  </a:solidFill>
                  <a:latin typeface="+mn-ea"/>
                </a:rPr>
                <a:t>&gt;&gt;</a:t>
              </a:r>
              <a:endParaRPr lang="ko-KR" altLang="en-US" dirty="0">
                <a:solidFill>
                  <a:srgbClr val="00A9EA"/>
                </a:solidFill>
                <a:latin typeface="+mn-e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2AC13774-4B0A-4A2C-9C79-FE7E526C9F99}"/>
              </a:ext>
            </a:extLst>
          </p:cNvPr>
          <p:cNvGrpSpPr/>
          <p:nvPr/>
        </p:nvGrpSpPr>
        <p:grpSpPr>
          <a:xfrm>
            <a:off x="1092820" y="4087904"/>
            <a:ext cx="10423338" cy="2269253"/>
            <a:chOff x="1092820" y="1724678"/>
            <a:chExt cx="10423338" cy="226925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42BA1C4E-3E2A-4D48-82E9-7263A9B07836}"/>
                </a:ext>
              </a:extLst>
            </p:cNvPr>
            <p:cNvSpPr txBox="1"/>
            <p:nvPr/>
          </p:nvSpPr>
          <p:spPr>
            <a:xfrm>
              <a:off x="4087803" y="2713965"/>
              <a:ext cx="531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A9EA"/>
                  </a:solidFill>
                  <a:latin typeface="+mn-ea"/>
                </a:rPr>
                <a:t>&lt;&lt;</a:t>
              </a:r>
              <a:endParaRPr lang="ko-KR" altLang="en-US" dirty="0">
                <a:solidFill>
                  <a:srgbClr val="00A9EA"/>
                </a:solidFill>
                <a:latin typeface="+mn-ea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371656E8-FFC5-47D2-8463-163584B1DA00}"/>
                </a:ext>
              </a:extLst>
            </p:cNvPr>
            <p:cNvGrpSpPr/>
            <p:nvPr/>
          </p:nvGrpSpPr>
          <p:grpSpPr>
            <a:xfrm>
              <a:off x="1092820" y="1724678"/>
              <a:ext cx="2878674" cy="2269253"/>
              <a:chOff x="3957594" y="1739679"/>
              <a:chExt cx="2041452" cy="226925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xmlns="" id="{F25525A8-BBAE-4D1B-932A-4E4120C901D3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2C510521-46EF-4BD7-8136-315F7ABD0EBF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xmlns="" id="{96160DEE-BCC8-42BD-BC31-2E0AEE1C693E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6CACA225-B963-481C-8701-1299D13352D7}"/>
                  </a:ext>
                </a:extLst>
              </p:cNvPr>
              <p:cNvSpPr txBox="1"/>
              <p:nvPr/>
            </p:nvSpPr>
            <p:spPr>
              <a:xfrm>
                <a:off x="4146678" y="1895292"/>
                <a:ext cx="1682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Backend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740EC067-00D7-45DD-BE8A-7248AB7B2DDA}"/>
                  </a:ext>
                </a:extLst>
              </p:cNvPr>
              <p:cNvSpPr txBox="1"/>
              <p:nvPr/>
            </p:nvSpPr>
            <p:spPr>
              <a:xfrm>
                <a:off x="4146678" y="2893820"/>
                <a:ext cx="1682895" cy="654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Flask</a:t>
                </a: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SQLAlchemy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95A4D383-7907-46F4-871A-2C0005B49838}"/>
                </a:ext>
              </a:extLst>
            </p:cNvPr>
            <p:cNvGrpSpPr/>
            <p:nvPr/>
          </p:nvGrpSpPr>
          <p:grpSpPr>
            <a:xfrm>
              <a:off x="4670863" y="1724678"/>
              <a:ext cx="2878674" cy="2269253"/>
              <a:chOff x="3957594" y="1739679"/>
              <a:chExt cx="2041452" cy="226925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147BFA1E-946C-4D68-BAD9-F1C4F293B044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xmlns="" id="{510F705C-E6C2-4DFF-A974-62BE49881BDE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xmlns="" id="{021B4EB0-02A7-4B60-8E46-753536F5E12B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5D7A2973-7499-494A-BC0D-B8C9C64CC4B9}"/>
                  </a:ext>
                </a:extLst>
              </p:cNvPr>
              <p:cNvSpPr txBox="1"/>
              <p:nvPr/>
            </p:nvSpPr>
            <p:spPr>
              <a:xfrm>
                <a:off x="4239169" y="1758132"/>
                <a:ext cx="1447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Frontend</a:t>
                </a:r>
                <a:br>
                  <a:rPr lang="en-US" altLang="ko-KR" dirty="0">
                    <a:solidFill>
                      <a:schemeClr val="bg1"/>
                    </a:solidFill>
                  </a:rPr>
                </a:br>
                <a:r>
                  <a:rPr lang="en-US" altLang="ko-KR" dirty="0">
                    <a:solidFill>
                      <a:schemeClr val="bg1"/>
                    </a:solidFill>
                  </a:rPr>
                  <a:t>(Visualization)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F96B227B-FE01-44F2-9F74-D937F53A7C09}"/>
                  </a:ext>
                </a:extLst>
              </p:cNvPr>
              <p:cNvSpPr txBox="1"/>
              <p:nvPr/>
            </p:nvSpPr>
            <p:spPr>
              <a:xfrm>
                <a:off x="4149907" y="3041553"/>
                <a:ext cx="1682895" cy="35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Plotly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dash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DD2D6D21-016F-433F-9561-07E68587BAD6}"/>
                </a:ext>
              </a:extLst>
            </p:cNvPr>
            <p:cNvGrpSpPr/>
            <p:nvPr/>
          </p:nvGrpSpPr>
          <p:grpSpPr>
            <a:xfrm>
              <a:off x="8248903" y="1724678"/>
              <a:ext cx="3267255" cy="2269253"/>
              <a:chOff x="3957592" y="1739679"/>
              <a:chExt cx="2317020" cy="226925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xmlns="" id="{35969B5D-6BF6-4CEF-B284-CDA1257AB72E}"/>
                  </a:ext>
                </a:extLst>
              </p:cNvPr>
              <p:cNvGrpSpPr/>
              <p:nvPr/>
            </p:nvGrpSpPr>
            <p:grpSpPr>
              <a:xfrm>
                <a:off x="3957594" y="1739679"/>
                <a:ext cx="2041452" cy="2269253"/>
                <a:chOff x="3957594" y="1739679"/>
                <a:chExt cx="2041452" cy="2269253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xmlns="" id="{4DE65B9A-25B1-4B2B-9CDC-52C46907A6D7}"/>
                    </a:ext>
                  </a:extLst>
                </p:cNvPr>
                <p:cNvSpPr/>
                <p:nvPr/>
              </p:nvSpPr>
              <p:spPr>
                <a:xfrm>
                  <a:off x="3957595" y="1739680"/>
                  <a:ext cx="2041451" cy="2269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xmlns="" id="{24939E2B-CA7A-498E-AD42-E064416A6756}"/>
                    </a:ext>
                  </a:extLst>
                </p:cNvPr>
                <p:cNvSpPr/>
                <p:nvPr/>
              </p:nvSpPr>
              <p:spPr>
                <a:xfrm>
                  <a:off x="3957594" y="1739679"/>
                  <a:ext cx="2041451" cy="65855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D104DDCA-BE01-4B09-BAE2-F66ED6B26EA9}"/>
                  </a:ext>
                </a:extLst>
              </p:cNvPr>
              <p:cNvSpPr txBox="1"/>
              <p:nvPr/>
            </p:nvSpPr>
            <p:spPr>
              <a:xfrm>
                <a:off x="4163484" y="1895292"/>
                <a:ext cx="1646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Topic modeling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B9DDC806-B42B-47ED-AABF-F08BE0D77C92}"/>
                  </a:ext>
                </a:extLst>
              </p:cNvPr>
              <p:cNvSpPr txBox="1"/>
              <p:nvPr/>
            </p:nvSpPr>
            <p:spPr>
              <a:xfrm>
                <a:off x="3957592" y="2454701"/>
                <a:ext cx="2317020" cy="154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Top2Vec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Embedding:</a:t>
                </a:r>
                <a:b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universal-sentence-encoder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Dim reduction: UMAP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Clustering: HDBSCAN</a:t>
                </a:r>
                <a:endPara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7301B4AB-31B3-4A67-98D8-1299D226859E}"/>
                </a:ext>
              </a:extLst>
            </p:cNvPr>
            <p:cNvSpPr txBox="1"/>
            <p:nvPr/>
          </p:nvSpPr>
          <p:spPr>
            <a:xfrm>
              <a:off x="7653147" y="2713965"/>
              <a:ext cx="531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A9EA"/>
                  </a:solidFill>
                  <a:latin typeface="+mn-ea"/>
                </a:rPr>
                <a:t>&lt;&lt;</a:t>
              </a:r>
              <a:endParaRPr lang="ko-KR" altLang="en-US" dirty="0">
                <a:solidFill>
                  <a:srgbClr val="00A9EA"/>
                </a:solidFill>
                <a:latin typeface="+mn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3E0214-AFBC-486C-86A9-ABF39A8798F7}"/>
              </a:ext>
            </a:extLst>
          </p:cNvPr>
          <p:cNvSpPr txBox="1"/>
          <p:nvPr/>
        </p:nvSpPr>
        <p:spPr>
          <a:xfrm>
            <a:off x="23476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477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실 서비스 화면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FCB57B7-8234-484A-B861-CB66A36C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8" y="2125209"/>
            <a:ext cx="6234639" cy="3377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2AA8E4-0BE1-4F47-8887-26239D6B6D6A}"/>
              </a:ext>
            </a:extLst>
          </p:cNvPr>
          <p:cNvSpPr txBox="1"/>
          <p:nvPr/>
        </p:nvSpPr>
        <p:spPr>
          <a:xfrm>
            <a:off x="6867180" y="1852558"/>
            <a:ext cx="519418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저장하고 싶은 문서를 발견한 후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본 서비스에 접속하여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smtClean="0"/>
              <a:t>입력한다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카카오톡</a:t>
            </a:r>
            <a:r>
              <a:rPr lang="ko-KR" altLang="en-US" dirty="0" smtClean="0"/>
              <a:t> </a:t>
            </a:r>
            <a:r>
              <a:rPr lang="ko-KR" altLang="en-US" dirty="0"/>
              <a:t>대화 파일 업로드 등을 통한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간편입력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dirty="0"/>
              <a:t>저장 시 저장하는 웹페이지와 유사한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문서 목록을 </a:t>
            </a:r>
            <a:r>
              <a:rPr lang="ko-KR" altLang="en-US" dirty="0"/>
              <a:t>확인한다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이를 </a:t>
            </a:r>
            <a:r>
              <a:rPr lang="ko-KR" altLang="en-US" dirty="0"/>
              <a:t>통해 이전에 저장했던 문서를 상기하고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필요시</a:t>
            </a:r>
            <a:r>
              <a:rPr lang="ko-KR" altLang="en-US" dirty="0" smtClean="0"/>
              <a:t> </a:t>
            </a:r>
            <a:r>
              <a:rPr lang="ko-KR" altLang="en-US" dirty="0"/>
              <a:t>학습할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EBD8FE-D855-4B03-B6E9-DF4AAFFCC995}"/>
              </a:ext>
            </a:extLst>
          </p:cNvPr>
          <p:cNvSpPr txBox="1"/>
          <p:nvPr/>
        </p:nvSpPr>
        <p:spPr>
          <a:xfrm>
            <a:off x="20113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2" y="2275301"/>
            <a:ext cx="6278047" cy="33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8" y="2125209"/>
            <a:ext cx="6272377" cy="3371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실 서비스 화면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2AA8E4-0BE1-4F47-8887-26239D6B6D6A}"/>
              </a:ext>
            </a:extLst>
          </p:cNvPr>
          <p:cNvSpPr txBox="1"/>
          <p:nvPr/>
        </p:nvSpPr>
        <p:spPr>
          <a:xfrm>
            <a:off x="6867180" y="1852558"/>
            <a:ext cx="519418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최근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 간 저장한 문서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저장한 전체 문서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날짜순 정렬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개수 조절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기능 등 지원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EBD8FE-D855-4B03-B6E9-DF4AAFFCC995}"/>
              </a:ext>
            </a:extLst>
          </p:cNvPr>
          <p:cNvSpPr txBox="1"/>
          <p:nvPr/>
        </p:nvSpPr>
        <p:spPr>
          <a:xfrm>
            <a:off x="20113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6" y="2301478"/>
            <a:ext cx="6272377" cy="3371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3" y="2492753"/>
            <a:ext cx="6241218" cy="33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7" y="2125208"/>
            <a:ext cx="6272378" cy="3371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실 서비스 화면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2AA8E4-0BE1-4F47-8887-26239D6B6D6A}"/>
              </a:ext>
            </a:extLst>
          </p:cNvPr>
          <p:cNvSpPr txBox="1"/>
          <p:nvPr/>
        </p:nvSpPr>
        <p:spPr>
          <a:xfrm>
            <a:off x="6867180" y="1852558"/>
            <a:ext cx="519418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문서 상세 페이지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URL, </a:t>
            </a:r>
            <a:r>
              <a:rPr lang="ko-KR" altLang="en-US" dirty="0" smtClean="0"/>
              <a:t>저장일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요약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유사 문서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문서가 속한 토픽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상세 페이지로 연결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토픽 </a:t>
            </a:r>
            <a:r>
              <a:rPr lang="en-US" altLang="ko-KR" dirty="0" smtClean="0"/>
              <a:t>ID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토픽 키워드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토픽에 속한 문서 목록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EBD8FE-D855-4B03-B6E9-DF4AAFFCC995}"/>
              </a:ext>
            </a:extLst>
          </p:cNvPr>
          <p:cNvSpPr txBox="1"/>
          <p:nvPr/>
        </p:nvSpPr>
        <p:spPr>
          <a:xfrm>
            <a:off x="20113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5" y="2312973"/>
            <a:ext cx="6272377" cy="33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0" y="989744"/>
            <a:ext cx="6230815" cy="33490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실 서비스 화면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C5B18C-5884-4307-8CBF-D6E8F1550504}"/>
              </a:ext>
            </a:extLst>
          </p:cNvPr>
          <p:cNvSpPr txBox="1"/>
          <p:nvPr/>
        </p:nvSpPr>
        <p:spPr>
          <a:xfrm>
            <a:off x="6932401" y="1744452"/>
            <a:ext cx="46375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사용자가 특정 기간 동안</a:t>
            </a:r>
            <a:r>
              <a:rPr lang="ko-KR" altLang="en-US" dirty="0" smtClean="0"/>
              <a:t> 입력한 </a:t>
            </a:r>
            <a:r>
              <a:rPr lang="ko-KR" altLang="en-US" dirty="0"/>
              <a:t>문서에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대한 통계정보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키워드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이용자 관심 분야 중 </a:t>
            </a:r>
            <a:r>
              <a:rPr lang="ko-KR" altLang="en-US" dirty="0" smtClean="0"/>
              <a:t>최근 </a:t>
            </a:r>
            <a:r>
              <a:rPr lang="ko-KR" altLang="en-US" dirty="0" err="1"/>
              <a:t>인기있는</a:t>
            </a:r>
            <a:r>
              <a:rPr lang="ko-KR" altLang="en-US" dirty="0"/>
              <a:t> </a:t>
            </a:r>
            <a:r>
              <a:rPr lang="ko-KR" altLang="en-US" dirty="0" smtClean="0"/>
              <a:t>문서 등을 </a:t>
            </a:r>
            <a:r>
              <a:rPr lang="ko-KR" altLang="en-US" dirty="0"/>
              <a:t>확인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학습을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81CFE7-132E-4247-AB54-B5FA8CE04B5C}"/>
              </a:ext>
            </a:extLst>
          </p:cNvPr>
          <p:cNvSpPr txBox="1"/>
          <p:nvPr/>
        </p:nvSpPr>
        <p:spPr>
          <a:xfrm>
            <a:off x="20113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5904" t="30120" r="46144" b="2635"/>
          <a:stretch/>
        </p:blipFill>
        <p:spPr>
          <a:xfrm>
            <a:off x="2509148" y="4263717"/>
            <a:ext cx="2580645" cy="24577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6174" t="22892" r="29699" b="20790"/>
          <a:stretch/>
        </p:blipFill>
        <p:spPr>
          <a:xfrm>
            <a:off x="4888068" y="4263717"/>
            <a:ext cx="3919724" cy="21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실 서비스 화면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C5B18C-5884-4307-8CBF-D6E8F1550504}"/>
              </a:ext>
            </a:extLst>
          </p:cNvPr>
          <p:cNvSpPr txBox="1"/>
          <p:nvPr/>
        </p:nvSpPr>
        <p:spPr>
          <a:xfrm>
            <a:off x="6932401" y="1744452"/>
            <a:ext cx="46375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토픽별</a:t>
            </a:r>
            <a:r>
              <a:rPr lang="ko-KR" altLang="en-US" dirty="0" smtClean="0"/>
              <a:t> 문서 그래프에서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노드를</a:t>
            </a:r>
            <a:r>
              <a:rPr lang="ko-KR" altLang="en-US" dirty="0" smtClean="0"/>
              <a:t> 확인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토픽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제목 등의 정보와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관련</a:t>
            </a:r>
            <a:r>
              <a:rPr lang="ko-KR" altLang="en-US" dirty="0" smtClean="0"/>
              <a:t> 상세 페이지 링크를 확인 가능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81CFE7-132E-4247-AB54-B5FA8CE04B5C}"/>
              </a:ext>
            </a:extLst>
          </p:cNvPr>
          <p:cNvSpPr txBox="1"/>
          <p:nvPr/>
        </p:nvSpPr>
        <p:spPr>
          <a:xfrm>
            <a:off x="201130" y="30552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주요 기능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0" y="1744452"/>
            <a:ext cx="5573167" cy="36868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79" y="3967530"/>
            <a:ext cx="4124045" cy="20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Reports – FABUSS Project">
            <a:extLst>
              <a:ext uri="{FF2B5EF4-FFF2-40B4-BE49-F238E27FC236}">
                <a16:creationId xmlns:a16="http://schemas.microsoft.com/office/drawing/2014/main" xmlns="" id="{5042D79F-D404-4484-853A-851C1BA1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09" y="1951024"/>
            <a:ext cx="5955972" cy="5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9B6332-F6E3-4FE2-810C-2C589EE7937C}"/>
              </a:ext>
            </a:extLst>
          </p:cNvPr>
          <p:cNvGrpSpPr/>
          <p:nvPr/>
        </p:nvGrpSpPr>
        <p:grpSpPr>
          <a:xfrm>
            <a:off x="4310897" y="2345306"/>
            <a:ext cx="3570209" cy="1886168"/>
            <a:chOff x="4310897" y="2611120"/>
            <a:chExt cx="3570209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15125F2-1B27-4E65-90FD-15228A57767D}"/>
                </a:ext>
              </a:extLst>
            </p:cNvPr>
            <p:cNvSpPr txBox="1"/>
            <p:nvPr/>
          </p:nvSpPr>
          <p:spPr>
            <a:xfrm>
              <a:off x="4310897" y="2611120"/>
              <a:ext cx="357020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latin typeface="+mj-lt"/>
                </a:rPr>
                <a:t>모델링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How</a:t>
              </a:r>
              <a:endPara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E5ABFA-BFAE-4642-AF91-426CD40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656238" y="146901"/>
            <a:ext cx="427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+mn-ea"/>
                <a:cs typeface="+mn-cs"/>
              </a:rPr>
              <a:t>User Persona </a:t>
            </a:r>
            <a:r>
              <a:rPr kumimoji="1" lang="en-US" altLang="ja-JP" sz="36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 Model</a:t>
            </a:r>
            <a:endParaRPr kumimoji="1" lang="ja-JP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472279" y="915518"/>
            <a:ext cx="1147090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xmlns="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19778" y="2727243"/>
            <a:ext cx="1075218" cy="1075218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xmlns="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56454" y="2773835"/>
            <a:ext cx="1013641" cy="10136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xmlns="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25929" y="2550286"/>
            <a:ext cx="1254308" cy="12543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E7170A0-4BB8-45AB-A4CA-5413D203D5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933" y="1925315"/>
            <a:ext cx="1391064" cy="15266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E2D65FD-6FAE-4640-AD2D-D41DCA8FAB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411" y="1925315"/>
            <a:ext cx="1433866" cy="14838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4CDE1B2-389A-4900-AAB2-70B0F39D02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4672" y="1925315"/>
            <a:ext cx="1433866" cy="14909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B2C54C3-647B-4B63-BED4-E8021B04B773}"/>
              </a:ext>
            </a:extLst>
          </p:cNvPr>
          <p:cNvSpPr txBox="1"/>
          <p:nvPr/>
        </p:nvSpPr>
        <p:spPr>
          <a:xfrm>
            <a:off x="747986" y="1083410"/>
            <a:ext cx="5263282" cy="724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빠르게 </a:t>
            </a: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변화하는 업계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종사하는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20~30</a:t>
            </a: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엔지니어</a:t>
            </a:r>
            <a:r>
              <a:rPr lang="en-US" altLang="ko-KR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마케터</a:t>
            </a:r>
            <a:r>
              <a:rPr lang="en-US" altLang="ko-KR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연구자</a:t>
            </a:r>
            <a:endParaRPr lang="en-US" altLang="ko-KR" spc="-150" dirty="0">
              <a:solidFill>
                <a:srgbClr val="00A9E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7AA2AE-7AD4-4330-8FEE-D71A1F8E474C}"/>
              </a:ext>
            </a:extLst>
          </p:cNvPr>
          <p:cNvSpPr txBox="1"/>
          <p:nvPr/>
        </p:nvSpPr>
        <p:spPr>
          <a:xfrm>
            <a:off x="686884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7B4F69F-1D7F-42D6-8C76-9DF612A60F5D}"/>
              </a:ext>
            </a:extLst>
          </p:cNvPr>
          <p:cNvSpPr txBox="1"/>
          <p:nvPr/>
        </p:nvSpPr>
        <p:spPr>
          <a:xfrm>
            <a:off x="1013651" y="3675447"/>
            <a:ext cx="5617247" cy="2774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사용자별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 저장하는 </a:t>
            </a:r>
            <a:r>
              <a:rPr lang="ko-KR" altLang="en-US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내용 </a:t>
            </a:r>
            <a:r>
              <a:rPr lang="en-US" altLang="ko-KR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형식 다양 </a:t>
            </a:r>
            <a:r>
              <a:rPr lang="en-US" altLang="ko-KR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어려움</a:t>
            </a:r>
            <a:r>
              <a:rPr lang="en-US" altLang="ko-KR" spc="-30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일본어 등 </a:t>
            </a: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언어</a:t>
            </a:r>
            <a:endParaRPr lang="en-US" altLang="ko-KR" spc="-150" dirty="0">
              <a:solidFill>
                <a:srgbClr val="00A9E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문서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주에 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XX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를 저장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0A9E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수시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문서 추가 및 삭제 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0E4C803-2887-4FCF-ABAD-8AE3C6BB10F3}"/>
              </a:ext>
            </a:extLst>
          </p:cNvPr>
          <p:cNvSpPr txBox="1"/>
          <p:nvPr/>
        </p:nvSpPr>
        <p:spPr>
          <a:xfrm>
            <a:off x="7372852" y="3617427"/>
            <a:ext cx="4650672" cy="24334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lIns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2000" dirty="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Multilingual </a:t>
            </a:r>
            <a:r>
              <a:rPr lang="en-US" altLang="ko-KR" sz="2000" i="0" dirty="0">
                <a:solidFill>
                  <a:srgbClr val="00B050"/>
                </a:solidFill>
                <a:effectLst/>
                <a:latin typeface="+mn-ea"/>
                <a:sym typeface="Wingdings" panose="05000000000000000000" pitchFamily="2" charset="2"/>
              </a:rPr>
              <a:t>Pretrained Model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2000" i="0" dirty="0">
                <a:solidFill>
                  <a:srgbClr val="00B050"/>
                </a:solidFill>
                <a:effectLst/>
                <a:latin typeface="+mn-ea"/>
                <a:sym typeface="Wingdings" panose="05000000000000000000" pitchFamily="2" charset="2"/>
              </a:rPr>
              <a:t>(Universal Sentence Encoder</a:t>
            </a:r>
            <a:r>
              <a:rPr lang="en-US" altLang="ko-KR" sz="2000" spc="-15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rgbClr val="00B050"/>
              </a:solidFill>
              <a:latin typeface="+mn-ea"/>
              <a:sym typeface="Wingdings" panose="05000000000000000000" pitchFamily="2" charset="2"/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4400" spc="-15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2000" spc="-15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Top2Vec</a:t>
            </a:r>
          </a:p>
        </p:txBody>
      </p:sp>
      <p:grpSp>
        <p:nvGrpSpPr>
          <p:cNvPr id="42" name="그룹 1004">
            <a:extLst>
              <a:ext uri="{FF2B5EF4-FFF2-40B4-BE49-F238E27FC236}">
                <a16:creationId xmlns:a16="http://schemas.microsoft.com/office/drawing/2014/main" xmlns="" id="{4495991A-B236-40B0-85BF-88C5972D00EA}"/>
              </a:ext>
            </a:extLst>
          </p:cNvPr>
          <p:cNvGrpSpPr/>
          <p:nvPr/>
        </p:nvGrpSpPr>
        <p:grpSpPr>
          <a:xfrm>
            <a:off x="444883" y="343598"/>
            <a:ext cx="242001" cy="232391"/>
            <a:chOff x="943141" y="838132"/>
            <a:chExt cx="475103" cy="383066"/>
          </a:xfrm>
        </p:grpSpPr>
        <p:grpSp>
          <p:nvGrpSpPr>
            <p:cNvPr id="45" name="그룹 1005">
              <a:extLst>
                <a:ext uri="{FF2B5EF4-FFF2-40B4-BE49-F238E27FC236}">
                  <a16:creationId xmlns:a16="http://schemas.microsoft.com/office/drawing/2014/main" xmlns="" id="{725B7AD7-1BFE-41DC-ABC3-6A68AE0B4E67}"/>
                </a:ext>
              </a:extLst>
            </p:cNvPr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0" name="Object 15">
                <a:extLst>
                  <a:ext uri="{FF2B5EF4-FFF2-40B4-BE49-F238E27FC236}">
                    <a16:creationId xmlns:a16="http://schemas.microsoft.com/office/drawing/2014/main" xmlns="" id="{C783290D-801A-4284-A76B-750ADAC48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00A9EA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46" name="그룹 1006">
              <a:extLst>
                <a:ext uri="{FF2B5EF4-FFF2-40B4-BE49-F238E27FC236}">
                  <a16:creationId xmlns:a16="http://schemas.microsoft.com/office/drawing/2014/main" xmlns="" id="{BAD7B1A7-AFA8-4A9B-B1C2-6E14F8EDC18A}"/>
                </a:ext>
              </a:extLst>
            </p:cNvPr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49" name="Object 18">
                <a:extLst>
                  <a:ext uri="{FF2B5EF4-FFF2-40B4-BE49-F238E27FC236}">
                    <a16:creationId xmlns:a16="http://schemas.microsoft.com/office/drawing/2014/main" xmlns="" id="{C55BB6F1-8377-4CEB-B7D3-22D2DB29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00A9EA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47" name="그룹 1007">
              <a:extLst>
                <a:ext uri="{FF2B5EF4-FFF2-40B4-BE49-F238E27FC236}">
                  <a16:creationId xmlns:a16="http://schemas.microsoft.com/office/drawing/2014/main" xmlns="" id="{35D7D176-76B1-446E-BEE1-53372B8B3209}"/>
                </a:ext>
              </a:extLst>
            </p:cNvPr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48" name="Object 21">
                <a:extLst>
                  <a:ext uri="{FF2B5EF4-FFF2-40B4-BE49-F238E27FC236}">
                    <a16:creationId xmlns:a16="http://schemas.microsoft.com/office/drawing/2014/main" xmlns="" id="{3AFA9C0E-B920-4BB6-A422-B2E6B354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00A9EA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xmlns="" id="{E2A197CA-F1D8-428A-A3CF-092A2D0496BA}"/>
              </a:ext>
            </a:extLst>
          </p:cNvPr>
          <p:cNvSpPr/>
          <p:nvPr/>
        </p:nvSpPr>
        <p:spPr>
          <a:xfrm>
            <a:off x="6497289" y="4590350"/>
            <a:ext cx="671804" cy="522514"/>
          </a:xfrm>
          <a:prstGeom prst="rightArrow">
            <a:avLst/>
          </a:prstGeom>
          <a:solidFill>
            <a:srgbClr val="2EC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B094BA3-B0CA-4DCD-BE11-2B4A624E2402}"/>
              </a:ext>
            </a:extLst>
          </p:cNvPr>
          <p:cNvSpPr txBox="1"/>
          <p:nvPr/>
        </p:nvSpPr>
        <p:spPr>
          <a:xfrm>
            <a:off x="996688" y="1824714"/>
            <a:ext cx="1019862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우리는 매일 </a:t>
            </a:r>
            <a:r>
              <a:rPr kumimoji="0" lang="en-US" altLang="ko-KR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5</a:t>
            </a:r>
            <a:r>
              <a:rPr kumimoji="0" lang="ko-KR" altLang="en-US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시간</a:t>
            </a:r>
            <a:r>
              <a:rPr lang="ko-KR" altLang="en-US" sz="5400" i="1" spc="-150" noProof="0" dirty="0">
                <a:solidFill>
                  <a:srgbClr val="FFFFFF"/>
                </a:solidFill>
                <a:latin typeface="G마켓 산스 TTF Medium"/>
                <a:ea typeface="나눔스퀘어 Light"/>
              </a:rPr>
              <a:t>동안</a:t>
            </a:r>
            <a:r>
              <a:rPr kumimoji="0" lang="ko-KR" altLang="en-US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       </a:t>
            </a:r>
            <a:endParaRPr kumimoji="0" lang="en-US" altLang="ko-KR" sz="5400" b="0" i="1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i="1" spc="-150" dirty="0">
                <a:solidFill>
                  <a:srgbClr val="FFFFFF"/>
                </a:solidFill>
                <a:latin typeface="G마켓 산스 TTF Medium"/>
                <a:ea typeface="나눔스퀘어 Light"/>
              </a:rPr>
              <a:t>             </a:t>
            </a:r>
            <a:r>
              <a:rPr kumimoji="0" lang="ko-KR" altLang="en-US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              을 돌아다닙니다</a:t>
            </a:r>
            <a:r>
              <a:rPr kumimoji="0" lang="en-US" altLang="ko-KR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.</a:t>
            </a:r>
            <a:endParaRPr kumimoji="0" lang="ko-KR" altLang="en-US" sz="5400" b="0" i="1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296ECE21-9B9D-4F86-BA1D-A36984F0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9DC6FF5-FCA5-475D-AC90-BA60B7C7A273}"/>
              </a:ext>
            </a:extLst>
          </p:cNvPr>
          <p:cNvSpPr/>
          <p:nvPr/>
        </p:nvSpPr>
        <p:spPr>
          <a:xfrm>
            <a:off x="3331454" y="3830166"/>
            <a:ext cx="2186751" cy="120311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A1DFDA-4894-4B32-9976-1180A4439861}"/>
              </a:ext>
            </a:extLst>
          </p:cNvPr>
          <p:cNvSpPr txBox="1"/>
          <p:nvPr/>
        </p:nvSpPr>
        <p:spPr>
          <a:xfrm>
            <a:off x="3385657" y="4041622"/>
            <a:ext cx="207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i="1" spc="-150" dirty="0">
                <a:solidFill>
                  <a:srgbClr val="FFFFFF"/>
                </a:solidFill>
                <a:latin typeface="G마켓 산스 TTF Medium"/>
                <a:ea typeface="나눔스퀘어 Light"/>
              </a:rPr>
              <a:t>Web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3C2BD36-B293-4B2B-8946-97360278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19" y="1673869"/>
            <a:ext cx="6488459" cy="4865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19E6810-9095-4D1C-B70F-8DEAE9772FE6}"/>
              </a:ext>
            </a:extLst>
          </p:cNvPr>
          <p:cNvSpPr txBox="1"/>
          <p:nvPr/>
        </p:nvSpPr>
        <p:spPr>
          <a:xfrm>
            <a:off x="825028" y="1027538"/>
            <a:ext cx="101204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1.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Embedding</a:t>
            </a:r>
            <a:r>
              <a:rPr lang="en-US" altLang="ko-KR" dirty="0">
                <a:solidFill>
                  <a:srgbClr val="24292E"/>
                </a:solidFill>
                <a:latin typeface="+mn-ea"/>
              </a:rPr>
              <a:t/>
            </a:r>
            <a:br>
              <a:rPr lang="en-US" altLang="ko-KR" dirty="0">
                <a:solidFill>
                  <a:srgbClr val="24292E"/>
                </a:solidFill>
                <a:latin typeface="+mn-ea"/>
              </a:rPr>
            </a:br>
            <a:r>
              <a:rPr lang="ko-KR" altLang="en-US" dirty="0">
                <a:solidFill>
                  <a:srgbClr val="24292E"/>
                </a:solidFill>
                <a:latin typeface="+mn-ea"/>
              </a:rPr>
              <a:t>   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Create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+mn-ea"/>
              </a:rPr>
              <a:t>jointly embedded document and word vectors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 using </a:t>
            </a:r>
            <a:r>
              <a:rPr lang="en-US" altLang="ko-KR" b="1" i="0" u="none" strike="noStrike" dirty="0">
                <a:solidFill>
                  <a:srgbClr val="24292E"/>
                </a:solidFill>
                <a:effectLst/>
                <a:latin typeface="+mn-ea"/>
                <a:hlinkClick r:id="rId3"/>
              </a:rPr>
              <a:t>Universal Sentence Encoder</a:t>
            </a:r>
            <a:endParaRPr lang="en-US" altLang="ko-KR" b="1" i="0" dirty="0">
              <a:solidFill>
                <a:srgbClr val="24292E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A5E537-392A-48B9-BDCA-77A6ADA1F858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8045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6">
            <a:extLst>
              <a:ext uri="{FF2B5EF4-FFF2-40B4-BE49-F238E27FC236}">
                <a16:creationId xmlns:a16="http://schemas.microsoft.com/office/drawing/2014/main" xmlns="" id="{E02D0DE7-9FD1-4440-8465-5EE50BBC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9" y="564899"/>
            <a:ext cx="10198267" cy="7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0B26C7-9730-4A80-B41B-3CEADB1E7C54}"/>
              </a:ext>
            </a:extLst>
          </p:cNvPr>
          <p:cNvSpPr txBox="1"/>
          <p:nvPr/>
        </p:nvSpPr>
        <p:spPr>
          <a:xfrm>
            <a:off x="825028" y="1027538"/>
            <a:ext cx="101204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2. Dimension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r</a:t>
            </a:r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eduction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/>
            </a:r>
            <a:b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   Create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+mn-ea"/>
              </a:rPr>
              <a:t>lower dimensional embedding 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of document vectors using </a:t>
            </a:r>
            <a:r>
              <a:rPr lang="en-US" altLang="ko-KR" b="1" i="0" u="none" strike="noStrike" dirty="0">
                <a:solidFill>
                  <a:srgbClr val="24292E"/>
                </a:solidFill>
                <a:effectLst/>
                <a:latin typeface="+mn-ea"/>
                <a:hlinkClick r:id="rId3"/>
              </a:rPr>
              <a:t>UMAP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.</a:t>
            </a:r>
            <a:endParaRPr lang="en-US" altLang="ko-KR" b="1" i="0" dirty="0">
              <a:solidFill>
                <a:srgbClr val="24292E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0D3C55-4909-46AD-B91D-7BDE15CBBF98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7544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C638482A-F87D-4CF0-BFF0-2A254BBE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9" y="539875"/>
            <a:ext cx="10200037" cy="7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0B26C7-9730-4A80-B41B-3CEADB1E7C54}"/>
              </a:ext>
            </a:extLst>
          </p:cNvPr>
          <p:cNvSpPr txBox="1"/>
          <p:nvPr/>
        </p:nvSpPr>
        <p:spPr>
          <a:xfrm>
            <a:off x="825028" y="1027538"/>
            <a:ext cx="101204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3. Clustering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/>
            </a:r>
            <a:b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  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+mn-ea"/>
              </a:rPr>
              <a:t>Find dense areas 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of documents using </a:t>
            </a:r>
            <a:r>
              <a:rPr lang="en-US" altLang="ko-KR" b="1" i="0" u="none" strike="noStrike" dirty="0">
                <a:solidFill>
                  <a:srgbClr val="24292E"/>
                </a:solidFill>
                <a:effectLst/>
                <a:latin typeface="+mn-ea"/>
                <a:hlinkClick r:id="rId3"/>
              </a:rPr>
              <a:t>HDBSCAN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10365E-FC57-49E4-81A2-12E1AE9F6274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605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A0E4BBD-83E2-46CA-A801-CDAE8241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5"/>
          <a:stretch/>
        </p:blipFill>
        <p:spPr>
          <a:xfrm>
            <a:off x="1635766" y="1528549"/>
            <a:ext cx="9009485" cy="47726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A4AF47-6943-428E-8B8F-C5F776AA847E}"/>
              </a:ext>
            </a:extLst>
          </p:cNvPr>
          <p:cNvSpPr txBox="1"/>
          <p:nvPr/>
        </p:nvSpPr>
        <p:spPr>
          <a:xfrm>
            <a:off x="825028" y="1027538"/>
            <a:ext cx="101204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4. Find topic vector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/>
            </a:r>
            <a:b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   For each dense area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+mn-ea"/>
              </a:rPr>
              <a:t>calculate the centroid of document vectors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 in original dimension</a:t>
            </a:r>
            <a:endParaRPr lang="en-US" altLang="ko-KR" b="1" i="0" dirty="0">
              <a:solidFill>
                <a:srgbClr val="24292E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4C220C4-4B5E-44CC-8AD4-7D84CB1EF165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648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0CAF1E-CC8E-437C-BC0B-893CEFE7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7" y="1336346"/>
            <a:ext cx="9042286" cy="49785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A4AF47-6943-428E-8B8F-C5F776AA847E}"/>
              </a:ext>
            </a:extLst>
          </p:cNvPr>
          <p:cNvSpPr txBox="1"/>
          <p:nvPr/>
        </p:nvSpPr>
        <p:spPr>
          <a:xfrm>
            <a:off x="825028" y="1027538"/>
            <a:ext cx="101204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24292E"/>
                </a:solidFill>
                <a:effectLst/>
                <a:latin typeface="+mn-ea"/>
              </a:rPr>
              <a:t>5. Find keyword</a:t>
            </a:r>
          </a:p>
          <a:p>
            <a:pPr algn="l"/>
            <a:r>
              <a:rPr lang="en-US" altLang="ko-KR" dirty="0">
                <a:solidFill>
                  <a:srgbClr val="24292E"/>
                </a:solidFill>
                <a:latin typeface="+mn-ea"/>
              </a:rPr>
              <a:t>  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+mn-ea"/>
              </a:rPr>
              <a:t>Find n-closest word vectors 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to the resulting topic vector.</a:t>
            </a:r>
            <a:endParaRPr lang="en-US" altLang="ko-KR" b="1" i="0" dirty="0">
              <a:solidFill>
                <a:srgbClr val="24292E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036C11-8778-42B6-AA10-3551944091D5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423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439B961-3A16-4A9E-BCB7-72566C434C2B}"/>
              </a:ext>
            </a:extLst>
          </p:cNvPr>
          <p:cNvSpPr/>
          <p:nvPr/>
        </p:nvSpPr>
        <p:spPr>
          <a:xfrm>
            <a:off x="5977719" y="0"/>
            <a:ext cx="61900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7A677D3-0260-4E8E-B236-495ED270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400C7761-6DC9-49E7-BA38-9AF07DCE4CA8}"/>
              </a:ext>
            </a:extLst>
          </p:cNvPr>
          <p:cNvGrpSpPr/>
          <p:nvPr/>
        </p:nvGrpSpPr>
        <p:grpSpPr>
          <a:xfrm>
            <a:off x="2154168" y="1377797"/>
            <a:ext cx="8419937" cy="773014"/>
            <a:chOff x="1765193" y="1183186"/>
            <a:chExt cx="8419937" cy="7730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8F0D8DF-D83B-4714-B494-25405536052B}"/>
                </a:ext>
              </a:extLst>
            </p:cNvPr>
            <p:cNvSpPr txBox="1"/>
            <p:nvPr/>
          </p:nvSpPr>
          <p:spPr>
            <a:xfrm>
              <a:off x="1765193" y="1186759"/>
              <a:ext cx="15023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FFC000"/>
                  </a:solidFill>
                </a:rPr>
                <a:t>LDA</a:t>
              </a:r>
              <a:endParaRPr lang="ko-KR" altLang="en-US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D5B809C-5922-4925-BB86-FB5584179382}"/>
                </a:ext>
              </a:extLst>
            </p:cNvPr>
            <p:cNvSpPr txBox="1"/>
            <p:nvPr/>
          </p:nvSpPr>
          <p:spPr>
            <a:xfrm>
              <a:off x="7182385" y="1183186"/>
              <a:ext cx="30027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Top2Vec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D987544-1859-4B19-B665-F2512C7949E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テキスト ボックス 3">
            <a:extLst>
              <a:ext uri="{FF2B5EF4-FFF2-40B4-BE49-F238E27FC236}">
                <a16:creationId xmlns:a16="http://schemas.microsoft.com/office/drawing/2014/main" xmlns="" id="{5D8C8FAE-4EF8-4342-AEA5-1FABE62B59C6}"/>
              </a:ext>
            </a:extLst>
          </p:cNvPr>
          <p:cNvSpPr txBox="1"/>
          <p:nvPr/>
        </p:nvSpPr>
        <p:spPr>
          <a:xfrm>
            <a:off x="1199037" y="305526"/>
            <a:ext cx="451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Top2Vec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24F1F42D-DC61-4F1D-A6F0-B0E4FBDE5A5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C606E21-B253-471B-90C4-089EB75C6D49}"/>
              </a:ext>
            </a:extLst>
          </p:cNvPr>
          <p:cNvSpPr txBox="1"/>
          <p:nvPr/>
        </p:nvSpPr>
        <p:spPr>
          <a:xfrm>
            <a:off x="1122103" y="2854106"/>
            <a:ext cx="4518031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단어가 특정 주제에 존재할 확률과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문서에 특정 주제가 존재할 확률을 결합 </a:t>
            </a:r>
            <a:r>
              <a:rPr lang="ko-KR" altLang="en-US" sz="1400" dirty="0" err="1">
                <a:latin typeface="+mn-ea"/>
              </a:rPr>
              <a:t>확률로추정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도출할 토픽의 개수를 미리 지정해줘야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일정수준 이상의 결과를 도출해내기 위해서는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주어진 문서에 적절한 </a:t>
            </a:r>
            <a:r>
              <a:rPr lang="en-US" altLang="ko-KR" sz="1400" dirty="0">
                <a:latin typeface="+mn-ea"/>
              </a:rPr>
              <a:t>stop-word </a:t>
            </a:r>
            <a:r>
              <a:rPr lang="ko-KR" altLang="en-US" sz="1400" dirty="0">
                <a:latin typeface="+mn-ea"/>
              </a:rPr>
              <a:t>제거나 </a:t>
            </a:r>
            <a:r>
              <a:rPr lang="en-US" altLang="ko-KR" sz="1400" dirty="0">
                <a:latin typeface="+mn-ea"/>
              </a:rPr>
              <a:t>stemming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lemmatization </a:t>
            </a:r>
            <a:r>
              <a:rPr lang="ko-KR" altLang="en-US" sz="1400" dirty="0">
                <a:latin typeface="+mn-ea"/>
              </a:rPr>
              <a:t>등의 전처리작업 필수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78F5DAF-C9CC-4BE2-8C10-10C943EEFB84}"/>
              </a:ext>
            </a:extLst>
          </p:cNvPr>
          <p:cNvSpPr txBox="1"/>
          <p:nvPr/>
        </p:nvSpPr>
        <p:spPr>
          <a:xfrm>
            <a:off x="6780593" y="2523989"/>
            <a:ext cx="486239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임베딩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과정을 통해 단어와 문서를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continuous representation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으로 바꿈으로써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문서 벡터와 가장 유사한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sematic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을 가지고 있는 단어들을 선택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전처리가 토픽모델링 성능에 미치는 영향력을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줄여줌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임베딩과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차원축소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클러스터링 등의 각 단계가 명확히 구분되어 있어 필요에 따라 서비스의 목적에 맞는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단계별 최적화가 용이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9662F4-E1CC-4FE8-8791-FF732D7F46F7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69525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9996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Topic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modeling:</a:t>
            </a:r>
            <a:r>
              <a:rPr lang="ko-KR" altLang="en-US" sz="3600" spc="-300" dirty="0">
                <a:latin typeface="+mn-ea"/>
              </a:rPr>
              <a:t> </a:t>
            </a:r>
            <a:r>
              <a:rPr lang="en-US" altLang="ko-KR" sz="3600" spc="-300" dirty="0">
                <a:latin typeface="+mn-ea"/>
              </a:rPr>
              <a:t>Multilingual Universal Sentence Encoder</a:t>
            </a:r>
          </a:p>
          <a:p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19E6810-9095-4D1C-B70F-8DEAE9772FE6}"/>
              </a:ext>
            </a:extLst>
          </p:cNvPr>
          <p:cNvSpPr txBox="1"/>
          <p:nvPr/>
        </p:nvSpPr>
        <p:spPr>
          <a:xfrm>
            <a:off x="2443252" y="1097321"/>
            <a:ext cx="961811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24292E"/>
                </a:solidFill>
                <a:effectLst/>
                <a:latin typeface="+mn-ea"/>
              </a:rPr>
              <a:t>많아도 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100</a:t>
            </a:r>
            <a:r>
              <a:rPr lang="ko-KR" altLang="en-US" i="0" dirty="0">
                <a:solidFill>
                  <a:srgbClr val="24292E"/>
                </a:solidFill>
                <a:effectLst/>
                <a:latin typeface="+mn-ea"/>
              </a:rPr>
              <a:t>여개 정도의 적은 수의 문서만</a:t>
            </a:r>
            <a:r>
              <a:rPr lang="ko-KR" altLang="en-US" dirty="0">
                <a:solidFill>
                  <a:srgbClr val="24292E"/>
                </a:solidFill>
                <a:latin typeface="+mn-ea"/>
              </a:rPr>
              <a:t>으로 일정 수준 이상의 품질을 보여줘야 한다</a:t>
            </a:r>
            <a:r>
              <a:rPr lang="en-US" altLang="ko-KR" dirty="0">
                <a:solidFill>
                  <a:srgbClr val="24292E"/>
                </a:solidFill>
                <a:latin typeface="+mn-ea"/>
              </a:rPr>
              <a:t>.</a:t>
            </a:r>
            <a:br>
              <a:rPr lang="en-US" altLang="ko-KR" dirty="0">
                <a:solidFill>
                  <a:srgbClr val="24292E"/>
                </a:solidFill>
                <a:latin typeface="+mn-ea"/>
              </a:rPr>
            </a:br>
            <a:r>
              <a:rPr lang="en-US" altLang="ko-KR" dirty="0">
                <a:solidFill>
                  <a:srgbClr val="24292E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A9EA"/>
                </a:solidFill>
                <a:latin typeface="+mn-ea"/>
                <a:sym typeface="Wingdings" panose="05000000000000000000" pitchFamily="2" charset="2"/>
              </a:rPr>
              <a:t>Pre-trained </a:t>
            </a:r>
            <a:r>
              <a:rPr lang="ko-KR" altLang="en-US" dirty="0">
                <a:solidFill>
                  <a:srgbClr val="00A9EA"/>
                </a:solidFill>
                <a:latin typeface="+mn-ea"/>
                <a:sym typeface="Wingdings" panose="05000000000000000000" pitchFamily="2" charset="2"/>
              </a:rPr>
              <a:t>모델</a:t>
            </a:r>
            <a:endParaRPr lang="en-US" altLang="ko-KR" i="0" dirty="0">
              <a:solidFill>
                <a:srgbClr val="00A9EA"/>
              </a:solidFill>
              <a:effectLst/>
              <a:latin typeface="+mn-ea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24292E"/>
                </a:solidFill>
                <a:effectLst/>
                <a:latin typeface="+mn-ea"/>
              </a:rPr>
              <a:t>다양한 언어를 동시에 지원해야 한다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. </a:t>
            </a:r>
            <a:b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i="0" dirty="0">
                <a:solidFill>
                  <a:srgbClr val="00A9EA"/>
                </a:solidFill>
                <a:effectLst/>
                <a:latin typeface="+mn-ea"/>
                <a:sym typeface="Wingdings" panose="05000000000000000000" pitchFamily="2" charset="2"/>
              </a:rPr>
              <a:t>Multilingual </a:t>
            </a:r>
            <a:r>
              <a:rPr lang="ko-KR" altLang="en-US" i="0" dirty="0">
                <a:solidFill>
                  <a:srgbClr val="00A9EA"/>
                </a:solidFill>
                <a:effectLst/>
                <a:latin typeface="+mn-ea"/>
                <a:sym typeface="Wingdings" panose="05000000000000000000" pitchFamily="2" charset="2"/>
              </a:rPr>
              <a:t>모델</a:t>
            </a:r>
            <a:endParaRPr lang="en-US" altLang="ko-KR" i="0" dirty="0">
              <a:solidFill>
                <a:srgbClr val="00A9EA"/>
              </a:solidFill>
              <a:effectLst/>
              <a:latin typeface="+mn-ea"/>
              <a:sym typeface="Wingdings" panose="05000000000000000000" pitchFamily="2" charset="2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24292E"/>
                </a:solidFill>
                <a:effectLst/>
                <a:latin typeface="+mn-ea"/>
              </a:rPr>
              <a:t>긴 문서 수준의 문장들에 대해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24292E"/>
                </a:solidFill>
                <a:effectLst/>
                <a:latin typeface="+mn-ea"/>
              </a:rPr>
              <a:t>짧은 시간 내에 결과를 보여줄 수 있어야 한다</a:t>
            </a:r>
            <a:r>
              <a:rPr lang="en-US" altLang="ko-KR" i="0" dirty="0">
                <a:solidFill>
                  <a:srgbClr val="24292E"/>
                </a:solidFill>
                <a:effectLst/>
                <a:latin typeface="+mn-ea"/>
              </a:rPr>
              <a:t>.</a:t>
            </a:r>
            <a:r>
              <a:rPr lang="en-US" altLang="ko-KR" sz="1600" b="1" dirty="0">
                <a:solidFill>
                  <a:srgbClr val="24292E"/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rgbClr val="24292E"/>
                </a:solidFill>
                <a:latin typeface="+mn-ea"/>
              </a:rPr>
            </a:br>
            <a:r>
              <a:rPr lang="en-US" altLang="ko-KR" dirty="0">
                <a:solidFill>
                  <a:srgbClr val="24292E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A9EA"/>
                </a:solidFill>
                <a:latin typeface="+mn-ea"/>
                <a:sym typeface="Wingdings" panose="05000000000000000000" pitchFamily="2" charset="2"/>
              </a:rPr>
              <a:t>가벼운 모델</a:t>
            </a:r>
            <a:endParaRPr lang="en-US" altLang="ko-KR" dirty="0">
              <a:solidFill>
                <a:srgbClr val="00A9EA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A5E537-392A-48B9-BDCA-77A6ADA1F858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E1FE82-BFAE-49F7-A437-0A4BA318834F}"/>
              </a:ext>
            </a:extLst>
          </p:cNvPr>
          <p:cNvSpPr txBox="1"/>
          <p:nvPr/>
        </p:nvSpPr>
        <p:spPr>
          <a:xfrm>
            <a:off x="1695204" y="5919446"/>
            <a:ext cx="9896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A9EA"/>
                </a:solidFill>
              </a:rPr>
              <a:t>Universal </a:t>
            </a:r>
            <a:r>
              <a:rPr lang="ko-KR" altLang="en-US" sz="2000" dirty="0" err="1">
                <a:solidFill>
                  <a:srgbClr val="00A9EA"/>
                </a:solidFill>
              </a:rPr>
              <a:t>Sentence</a:t>
            </a:r>
            <a:r>
              <a:rPr lang="ko-KR" altLang="en-US" sz="2000" dirty="0">
                <a:solidFill>
                  <a:srgbClr val="00A9EA"/>
                </a:solidFill>
              </a:rPr>
              <a:t> </a:t>
            </a:r>
            <a:r>
              <a:rPr lang="ko-KR" altLang="en-US" sz="2000" dirty="0" err="1">
                <a:solidFill>
                  <a:srgbClr val="00A9EA"/>
                </a:solidFill>
              </a:rPr>
              <a:t>Encoder</a:t>
            </a:r>
            <a:r>
              <a:rPr lang="ko-KR" altLang="en-US" sz="2000" dirty="0">
                <a:solidFill>
                  <a:srgbClr val="00A9EA"/>
                </a:solidFill>
              </a:rPr>
              <a:t> </a:t>
            </a:r>
            <a:r>
              <a:rPr lang="en-US" altLang="ko-KR" sz="2000" dirty="0">
                <a:solidFill>
                  <a:srgbClr val="00A9EA"/>
                </a:solidFill>
              </a:rPr>
              <a:t>multilingual(CNN) + </a:t>
            </a:r>
            <a:r>
              <a:rPr lang="en-US" altLang="ko-KR" sz="2000" dirty="0" err="1">
                <a:solidFill>
                  <a:srgbClr val="00A9EA"/>
                </a:solidFill>
              </a:rPr>
              <a:t>TextRank</a:t>
            </a:r>
            <a:r>
              <a:rPr lang="en-US" altLang="ko-KR" sz="2000" dirty="0">
                <a:solidFill>
                  <a:srgbClr val="00A9EA"/>
                </a:solidFill>
              </a:rPr>
              <a:t> </a:t>
            </a:r>
            <a:r>
              <a:rPr lang="ko-KR" altLang="en-US" sz="2000" dirty="0">
                <a:solidFill>
                  <a:srgbClr val="00A9EA"/>
                </a:solidFill>
              </a:rPr>
              <a:t>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E0D3E5-7FBA-478F-8391-1813BC1175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2310" y="3746769"/>
            <a:ext cx="4192619" cy="1686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9CD739-59D2-44C1-9E3C-EC7C5FE33A33}"/>
              </a:ext>
            </a:extLst>
          </p:cNvPr>
          <p:cNvSpPr txBox="1"/>
          <p:nvPr/>
        </p:nvSpPr>
        <p:spPr>
          <a:xfrm>
            <a:off x="861833" y="3252754"/>
            <a:ext cx="439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Universal </a:t>
            </a:r>
            <a:r>
              <a:rPr lang="ko-KR" altLang="en-US" dirty="0" err="1"/>
              <a:t>Sentence</a:t>
            </a:r>
            <a:r>
              <a:rPr lang="ko-KR" altLang="en-US" dirty="0"/>
              <a:t> </a:t>
            </a:r>
            <a:r>
              <a:rPr lang="ko-KR" altLang="en-US" dirty="0" err="1"/>
              <a:t>Encoder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24E383-4571-45F8-950B-6A6F82AD6332}"/>
              </a:ext>
            </a:extLst>
          </p:cNvPr>
          <p:cNvSpPr txBox="1"/>
          <p:nvPr/>
        </p:nvSpPr>
        <p:spPr>
          <a:xfrm>
            <a:off x="1045828" y="1390013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</a:rPr>
              <a:t>Task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A32E7C15-76E1-4900-9460-AA464E5C1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521620"/>
              </p:ext>
            </p:extLst>
          </p:nvPr>
        </p:nvGraphicFramePr>
        <p:xfrm>
          <a:off x="1174268" y="3746769"/>
          <a:ext cx="5890746" cy="147658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63582">
                  <a:extLst>
                    <a:ext uri="{9D8B030D-6E8A-4147-A177-3AD203B41FA5}">
                      <a16:colId xmlns:a16="http://schemas.microsoft.com/office/drawing/2014/main" xmlns="" val="2761510301"/>
                    </a:ext>
                  </a:extLst>
                </a:gridCol>
                <a:gridCol w="1963582">
                  <a:extLst>
                    <a:ext uri="{9D8B030D-6E8A-4147-A177-3AD203B41FA5}">
                      <a16:colId xmlns:a16="http://schemas.microsoft.com/office/drawing/2014/main" xmlns="" val="277001266"/>
                    </a:ext>
                  </a:extLst>
                </a:gridCol>
                <a:gridCol w="1963582">
                  <a:extLst>
                    <a:ext uri="{9D8B030D-6E8A-4147-A177-3AD203B41FA5}">
                      <a16:colId xmlns:a16="http://schemas.microsoft.com/office/drawing/2014/main" xmlns="" val="1675174615"/>
                    </a:ext>
                  </a:extLst>
                </a:gridCol>
              </a:tblGrid>
              <a:tr h="27770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Transformer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073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아주 좋음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좋음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867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입력 문장 수 증가에 따른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200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추론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급격히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점차적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636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입력 가능 최대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토큰수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256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938020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C9D8264-BBF1-4440-96BD-E7C6273B7AAC}"/>
              </a:ext>
            </a:extLst>
          </p:cNvPr>
          <p:cNvSpPr/>
          <p:nvPr/>
        </p:nvSpPr>
        <p:spPr>
          <a:xfrm>
            <a:off x="5175993" y="3563289"/>
            <a:ext cx="1896980" cy="1818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7A677D3-0260-4E8E-B236-495ED270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8F0D8DF-D83B-4714-B494-25405536052B}"/>
              </a:ext>
            </a:extLst>
          </p:cNvPr>
          <p:cNvSpPr txBox="1"/>
          <p:nvPr/>
        </p:nvSpPr>
        <p:spPr>
          <a:xfrm>
            <a:off x="1045828" y="1390013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</a:rPr>
              <a:t>Task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D987544-1859-4B19-B665-F2512C7949E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テキスト ボックス 3">
            <a:extLst>
              <a:ext uri="{FF2B5EF4-FFF2-40B4-BE49-F238E27FC236}">
                <a16:creationId xmlns:a16="http://schemas.microsoft.com/office/drawing/2014/main" xmlns="" id="{5D8C8FAE-4EF8-4342-AEA5-1FABE62B59C6}"/>
              </a:ext>
            </a:extLst>
          </p:cNvPr>
          <p:cNvSpPr txBox="1"/>
          <p:nvPr/>
        </p:nvSpPr>
        <p:spPr>
          <a:xfrm>
            <a:off x="1199037" y="305526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Extract &amp; Scraping</a:t>
            </a:r>
          </a:p>
          <a:p>
            <a:endParaRPr lang="en-US" altLang="ko-KR" sz="3600" spc="-300" dirty="0"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24F1F42D-DC61-4F1D-A6F0-B0E4FBDE5A5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C606E21-B253-471B-90C4-089EB75C6D49}"/>
              </a:ext>
            </a:extLst>
          </p:cNvPr>
          <p:cNvSpPr txBox="1"/>
          <p:nvPr/>
        </p:nvSpPr>
        <p:spPr>
          <a:xfrm>
            <a:off x="2941053" y="1379591"/>
            <a:ext cx="85228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웹페이지에서 본문 영역을 찾아 텍스트를 가져온다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  <a:latin typeface="+mn-ea"/>
              </a:rPr>
              <a:t>Newspaper3k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라이브러리 사용 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일부 가져오지 못하는 문서 존재</a:t>
            </a: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  <a:latin typeface="+mn-ea"/>
              </a:rPr>
              <a:t>4 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 URL </a:t>
            </a:r>
            <a:r>
              <a:rPr lang="ko-KR" altLang="en-US" dirty="0" err="1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전처리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. 5  </a:t>
            </a: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일부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국내 블로그 문서 본문 영역 수동 최적화</a:t>
            </a: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  <a:latin typeface="+mn-ea"/>
              </a:rPr>
              <a:t>1 ~ 3 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유저에게 알림</a:t>
            </a:r>
            <a:endParaRPr lang="ko-KR" altLang="en-US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9662F4-E1CC-4FE8-8791-FF732D7F46F7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0DEC94-09D7-4FBC-B785-84E00F856E92}"/>
              </a:ext>
            </a:extLst>
          </p:cNvPr>
          <p:cNvSpPr txBox="1"/>
          <p:nvPr/>
        </p:nvSpPr>
        <p:spPr>
          <a:xfrm>
            <a:off x="697977" y="5157869"/>
            <a:ext cx="213071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Final</a:t>
            </a:r>
          </a:p>
          <a:p>
            <a:r>
              <a:rPr lang="en-US" altLang="ko-KR" sz="3200" b="1" spc="-300" dirty="0">
                <a:solidFill>
                  <a:srgbClr val="00B0F0"/>
                </a:solidFill>
              </a:rPr>
              <a:t>Approach</a:t>
            </a:r>
          </a:p>
          <a:p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0A0A9B1-15F6-40C3-9F75-86537BCE215A}"/>
              </a:ext>
            </a:extLst>
          </p:cNvPr>
          <p:cNvSpPr txBox="1"/>
          <p:nvPr/>
        </p:nvSpPr>
        <p:spPr>
          <a:xfrm>
            <a:off x="3367088" y="2812325"/>
            <a:ext cx="8096777" cy="2008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입력값이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비어있거나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URL이</a:t>
            </a:r>
            <a:r>
              <a:rPr lang="ko-KR" altLang="en-US" sz="1200" dirty="0"/>
              <a:t> 아닌 경우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. 문서 오류</a:t>
            </a:r>
            <a:r>
              <a:rPr lang="en-US" altLang="ko-KR" sz="1200" dirty="0"/>
              <a:t>(</a:t>
            </a:r>
            <a:r>
              <a:rPr lang="ko-KR" altLang="en-US" sz="1200" dirty="0" err="1"/>
              <a:t>non</a:t>
            </a:r>
            <a:r>
              <a:rPr lang="ko-KR" altLang="en-US" sz="1200" dirty="0"/>
              <a:t> 2XX HTTP </a:t>
            </a:r>
            <a:r>
              <a:rPr lang="ko-KR" altLang="en-US" sz="1200" dirty="0" err="1"/>
              <a:t>response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3</a:t>
            </a:r>
            <a:r>
              <a:rPr lang="ko-KR" altLang="en-US" sz="1200" dirty="0"/>
              <a:t>. 적절한 문서로 보이지 않는 경우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단어 수가 일정 개수 이하이거나</a:t>
            </a:r>
            <a:r>
              <a:rPr lang="en-US" altLang="ko-KR" sz="1200" dirty="0"/>
              <a:t>, </a:t>
            </a:r>
            <a:r>
              <a:rPr lang="ko-KR" altLang="en-US" sz="1200" dirty="0"/>
              <a:t>FAQ, 문서 약관 등으로 보이는 페이지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 err="1"/>
              <a:t>입력값이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URL은</a:t>
            </a:r>
            <a:r>
              <a:rPr lang="ko-KR" altLang="en-US" sz="1200" dirty="0"/>
              <a:t> 맞으나 적절한 형식을 갖추지 못하고 있는 경우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앞에 http:// 가 붙어있지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. 그 외 내용은 존재하나 적절히 가져오지 못하는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521E4B-34E7-4BEB-BA84-6D7F70CF087A}"/>
              </a:ext>
            </a:extLst>
          </p:cNvPr>
          <p:cNvSpPr txBox="1"/>
          <p:nvPr/>
        </p:nvSpPr>
        <p:spPr>
          <a:xfrm>
            <a:off x="713252" y="2845530"/>
            <a:ext cx="213071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Initial</a:t>
            </a:r>
          </a:p>
          <a:p>
            <a:r>
              <a:rPr lang="en-US" altLang="ko-KR" sz="3200" b="1" spc="-300" dirty="0">
                <a:solidFill>
                  <a:schemeClr val="tx2"/>
                </a:solidFill>
              </a:rPr>
              <a:t>Approach</a:t>
            </a:r>
            <a:endParaRPr lang="ko-KR" altLang="en-US" sz="3200" b="1" spc="-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7A677D3-0260-4E8E-B236-495ED270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8F0D8DF-D83B-4714-B494-25405536052B}"/>
              </a:ext>
            </a:extLst>
          </p:cNvPr>
          <p:cNvSpPr txBox="1"/>
          <p:nvPr/>
        </p:nvSpPr>
        <p:spPr>
          <a:xfrm>
            <a:off x="1010770" y="1540331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</a:rPr>
              <a:t>Task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D987544-1859-4B19-B665-F2512C7949E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テキスト ボックス 3">
            <a:extLst>
              <a:ext uri="{FF2B5EF4-FFF2-40B4-BE49-F238E27FC236}">
                <a16:creationId xmlns:a16="http://schemas.microsoft.com/office/drawing/2014/main" xmlns="" id="{5D8C8FAE-4EF8-4342-AEA5-1FABE62B59C6}"/>
              </a:ext>
            </a:extLst>
          </p:cNvPr>
          <p:cNvSpPr txBox="1"/>
          <p:nvPr/>
        </p:nvSpPr>
        <p:spPr>
          <a:xfrm>
            <a:off x="1199037" y="305526"/>
            <a:ext cx="2587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Preprocessing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24F1F42D-DC61-4F1D-A6F0-B0E4FBDE5A5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C606E21-B253-471B-90C4-089EB75C6D49}"/>
              </a:ext>
            </a:extLst>
          </p:cNvPr>
          <p:cNvSpPr txBox="1"/>
          <p:nvPr/>
        </p:nvSpPr>
        <p:spPr>
          <a:xfrm>
            <a:off x="2941053" y="1379591"/>
            <a:ext cx="8954614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최상의 토픽모델링 성능을 이끌어 내기 위한 전처리를 이행한다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다양한 언어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분야 문서를 고려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  <a:latin typeface="+mn-ea"/>
              </a:rPr>
              <a:t>본 모델에서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사용할 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Pre-trained model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에서 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tokenizer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로 </a:t>
            </a:r>
            <a:r>
              <a:rPr lang="en-US" altLang="ko-KR" dirty="0" err="1">
                <a:solidFill>
                  <a:schemeClr val="tx2"/>
                </a:solidFill>
                <a:latin typeface="+mn-ea"/>
              </a:rPr>
              <a:t>sentencepiece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사용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2"/>
                </a:solidFill>
                <a:latin typeface="+mn-ea"/>
              </a:rPr>
            </a:b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최소한의 전처리만 적용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2"/>
                </a:solidFill>
                <a:latin typeface="+mn-ea"/>
              </a:rPr>
            </a:br>
            <a:r>
              <a:rPr lang="en-US" altLang="ko-KR" dirty="0">
                <a:solidFill>
                  <a:schemeClr val="tx2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chemeClr val="tx2"/>
                </a:solidFill>
                <a:latin typeface="+mn-ea"/>
              </a:rPr>
              <a:t>URL</a:t>
            </a:r>
            <a:r>
              <a:rPr lang="ko-KR" altLang="en-US" sz="1400" dirty="0">
                <a:solidFill>
                  <a:schemeClr val="tx2"/>
                </a:solidFill>
                <a:latin typeface="+mn-ea"/>
              </a:rPr>
              <a:t>을 </a:t>
            </a:r>
            <a:r>
              <a:rPr lang="en-US" altLang="ko-KR" sz="1400" dirty="0">
                <a:solidFill>
                  <a:schemeClr val="tx2"/>
                </a:solidFill>
                <a:latin typeface="+mn-ea"/>
              </a:rPr>
              <a:t>[URL] </a:t>
            </a:r>
            <a:r>
              <a:rPr lang="ko-KR" altLang="en-US" sz="1400" dirty="0">
                <a:solidFill>
                  <a:schemeClr val="tx2"/>
                </a:solidFill>
                <a:latin typeface="+mn-ea"/>
              </a:rPr>
              <a:t>토큰으로 대체</a:t>
            </a:r>
            <a:r>
              <a:rPr lang="en-US" altLang="ko-KR" sz="1400" dirty="0">
                <a:solidFill>
                  <a:schemeClr val="tx2"/>
                </a:solidFill>
                <a:latin typeface="+mn-ea"/>
              </a:rPr>
              <a:t>, html </a:t>
            </a:r>
            <a:r>
              <a:rPr lang="ko-KR" altLang="en-US" sz="1400" dirty="0">
                <a:solidFill>
                  <a:schemeClr val="tx2"/>
                </a:solidFill>
                <a:latin typeface="+mn-ea"/>
              </a:rPr>
              <a:t>삭제</a:t>
            </a:r>
            <a:r>
              <a:rPr lang="en-US" altLang="ko-KR" sz="14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/>
                </a:solidFill>
                <a:latin typeface="+mn-ea"/>
              </a:rPr>
              <a:t>숫자 중간 공백 삽입 등</a:t>
            </a: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한국어는 타 언어에 비해 다양한 활용 형태 존재 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추가 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tokenizer(</a:t>
            </a:r>
            <a:r>
              <a:rPr lang="en-US" altLang="ko-KR" sz="1800" dirty="0" err="1">
                <a:effectLst/>
                <a:latin typeface="+mn-ea"/>
                <a:ea typeface="+mn-ea"/>
              </a:rPr>
              <a:t>MeCab</a:t>
            </a:r>
            <a:r>
              <a:rPr lang="en-US" altLang="ko-KR" dirty="0">
                <a:latin typeface="+mn-ea"/>
              </a:rPr>
              <a:t>)</a:t>
            </a:r>
            <a:r>
              <a:rPr lang="en-US" altLang="ko-KR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적용</a:t>
            </a: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9662F4-E1CC-4FE8-8791-FF732D7F46F7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0DEC94-09D7-4FBC-B785-84E00F856E92}"/>
              </a:ext>
            </a:extLst>
          </p:cNvPr>
          <p:cNvSpPr txBox="1"/>
          <p:nvPr/>
        </p:nvSpPr>
        <p:spPr>
          <a:xfrm>
            <a:off x="728135" y="3887869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rgbClr val="00B0F0"/>
                </a:solidFill>
              </a:rPr>
              <a:t>Approach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BADC9E29-1FB7-440F-804B-25BBD16FF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08689"/>
              </p:ext>
            </p:extLst>
          </p:nvPr>
        </p:nvGraphicFramePr>
        <p:xfrm>
          <a:off x="3495390" y="4899088"/>
          <a:ext cx="8050682" cy="1386840"/>
        </p:xfrm>
        <a:graphic>
          <a:graphicData uri="http://schemas.openxmlformats.org/drawingml/2006/table">
            <a:tbl>
              <a:tblPr/>
              <a:tblGrid>
                <a:gridCol w="1150098">
                  <a:extLst>
                    <a:ext uri="{9D8B030D-6E8A-4147-A177-3AD203B41FA5}">
                      <a16:colId xmlns:a16="http://schemas.microsoft.com/office/drawing/2014/main" xmlns="" val="3189960914"/>
                    </a:ext>
                  </a:extLst>
                </a:gridCol>
                <a:gridCol w="1150098">
                  <a:extLst>
                    <a:ext uri="{9D8B030D-6E8A-4147-A177-3AD203B41FA5}">
                      <a16:colId xmlns:a16="http://schemas.microsoft.com/office/drawing/2014/main" xmlns="" val="1701701231"/>
                    </a:ext>
                  </a:extLst>
                </a:gridCol>
                <a:gridCol w="5750486">
                  <a:extLst>
                    <a:ext uri="{9D8B030D-6E8A-4147-A177-3AD203B41FA5}">
                      <a16:colId xmlns:a16="http://schemas.microsoft.com/office/drawing/2014/main" xmlns="" val="42625718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원문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원문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서울 우면동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연구개발센터에서 스터디를 진행하고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엔진을 다양한 산업 분야에 적용해 산업 전반의 변화를 주도하겠다고 발표했다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.”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98064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soynlp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kt, 14,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KT,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스터디를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4, ai,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다양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전반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주도하겠다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.,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>
                    <a:lnL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52108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err="1">
                          <a:effectLst/>
                          <a:latin typeface="+mn-ea"/>
                          <a:ea typeface="+mn-ea"/>
                        </a:rPr>
                        <a:t>MeCab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KT, 14,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KT,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스터디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AI,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엔진</a:t>
                      </a:r>
                      <a:r>
                        <a:rPr lang="en-US" altLang="ko-KR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다양</a:t>
                      </a:r>
                      <a:r>
                        <a:rPr lang="en-US" altLang="ko-KR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전반</a:t>
                      </a:r>
                      <a:r>
                        <a:rPr lang="en-US" altLang="ko-KR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A9EA"/>
                          </a:solidFill>
                          <a:effectLst/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>
                    <a:lnL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7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87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Reports – FABUSS Project">
            <a:extLst>
              <a:ext uri="{FF2B5EF4-FFF2-40B4-BE49-F238E27FC236}">
                <a16:creationId xmlns:a16="http://schemas.microsoft.com/office/drawing/2014/main" xmlns="" id="{5042D79F-D404-4484-853A-851C1BA1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09" y="1951024"/>
            <a:ext cx="5955972" cy="5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5125F2-1B27-4E65-90FD-15228A57767D}"/>
              </a:ext>
            </a:extLst>
          </p:cNvPr>
          <p:cNvSpPr txBox="1"/>
          <p:nvPr/>
        </p:nvSpPr>
        <p:spPr>
          <a:xfrm>
            <a:off x="3585260" y="2921168"/>
            <a:ext cx="5461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</a:rPr>
              <a:t>Future</a:t>
            </a:r>
            <a:r>
              <a:rPr lang="ko-KR" altLang="en-US" sz="6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+mj-lt"/>
              </a:rPr>
              <a:t>work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E5ABFA-BFAE-4642-AF91-426CD40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8DD23C0-66CE-42BC-994D-3D4F1141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F1D5667-913B-47A6-936C-6651A9D9862B}"/>
              </a:ext>
            </a:extLst>
          </p:cNvPr>
          <p:cNvSpPr/>
          <p:nvPr/>
        </p:nvSpPr>
        <p:spPr>
          <a:xfrm rot="5400000">
            <a:off x="795386" y="-239894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4DC0910-EE3D-40C2-BC24-010F5F5A80D0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acebook - 로그인 또는 가입">
            <a:extLst>
              <a:ext uri="{FF2B5EF4-FFF2-40B4-BE49-F238E27FC236}">
                <a16:creationId xmlns:a16="http://schemas.microsoft.com/office/drawing/2014/main" xmlns="" id="{5B15BE23-DA52-4E09-A692-D54C7588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36" y="1096307"/>
            <a:ext cx="1494804" cy="149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유튜브 - 나무위키">
            <a:extLst>
              <a:ext uri="{FF2B5EF4-FFF2-40B4-BE49-F238E27FC236}">
                <a16:creationId xmlns:a16="http://schemas.microsoft.com/office/drawing/2014/main" xmlns="" id="{2F21AA7D-90D6-4D1E-9095-7F5BE93B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86" y="2112843"/>
            <a:ext cx="1900113" cy="13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E07289CC-14E9-4075-901D-9EC1AA71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97" y="4194394"/>
            <a:ext cx="1520823" cy="15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메일 - 위키백과, 우리 모두의 백과사전">
            <a:extLst>
              <a:ext uri="{FF2B5EF4-FFF2-40B4-BE49-F238E27FC236}">
                <a16:creationId xmlns:a16="http://schemas.microsoft.com/office/drawing/2014/main" xmlns="" id="{EA6AA586-914E-4DB0-9C6C-AEEB1F7C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51" y="4940527"/>
            <a:ext cx="1699056" cy="12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.-the-new-york-times-logo-featured - Google Cloud 프리미어 파트너 메가존">
            <a:extLst>
              <a:ext uri="{FF2B5EF4-FFF2-40B4-BE49-F238E27FC236}">
                <a16:creationId xmlns:a16="http://schemas.microsoft.com/office/drawing/2014/main" xmlns="" id="{9F41DC8C-813E-4B0F-ADAC-CE1397EC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20" y="1843709"/>
            <a:ext cx="2651512" cy="177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02D13CBB-51C4-4835-8C4F-0AC1D869B098}"/>
              </a:ext>
            </a:extLst>
          </p:cNvPr>
          <p:cNvSpPr/>
          <p:nvPr/>
        </p:nvSpPr>
        <p:spPr>
          <a:xfrm rot="20726158">
            <a:off x="2974842" y="2118068"/>
            <a:ext cx="2359164" cy="359828"/>
          </a:xfrm>
          <a:prstGeom prst="rightArrow">
            <a:avLst/>
          </a:prstGeom>
          <a:noFill/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61F07554-CDB7-4CA9-887F-0AFEE033F4F6}"/>
              </a:ext>
            </a:extLst>
          </p:cNvPr>
          <p:cNvSpPr/>
          <p:nvPr/>
        </p:nvSpPr>
        <p:spPr>
          <a:xfrm rot="8746507">
            <a:off x="3583091" y="3401751"/>
            <a:ext cx="2359164" cy="359828"/>
          </a:xfrm>
          <a:prstGeom prst="rightArrow">
            <a:avLst/>
          </a:prstGeom>
          <a:noFill/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6389379E-8CBA-4407-8290-C59C6DE411D9}"/>
              </a:ext>
            </a:extLst>
          </p:cNvPr>
          <p:cNvSpPr/>
          <p:nvPr/>
        </p:nvSpPr>
        <p:spPr>
          <a:xfrm rot="18465813">
            <a:off x="7773705" y="4462634"/>
            <a:ext cx="2359164" cy="359828"/>
          </a:xfrm>
          <a:prstGeom prst="rightArrow">
            <a:avLst/>
          </a:prstGeom>
          <a:noFill/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BBDC8108-A5FE-43FC-B667-F556763C7A9A}"/>
              </a:ext>
            </a:extLst>
          </p:cNvPr>
          <p:cNvSpPr/>
          <p:nvPr/>
        </p:nvSpPr>
        <p:spPr>
          <a:xfrm rot="603462">
            <a:off x="3610319" y="5122174"/>
            <a:ext cx="2359164" cy="359828"/>
          </a:xfrm>
          <a:prstGeom prst="rightArrow">
            <a:avLst/>
          </a:prstGeom>
          <a:noFill/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12" descr="Green Check Mark Icon - Free Check Icon, HD Png Download , Transparent Png  Image - PNGitem">
            <a:extLst>
              <a:ext uri="{FF2B5EF4-FFF2-40B4-BE49-F238E27FC236}">
                <a16:creationId xmlns:a16="http://schemas.microsoft.com/office/drawing/2014/main" xmlns="" id="{1577E4EF-5413-43A0-B938-6BB63A90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18" y="4067322"/>
            <a:ext cx="3401337" cy="18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Green Check Mark Icon - Free Check Icon, HD Png Download , Transparent Png  Image - PNGitem">
            <a:extLst>
              <a:ext uri="{FF2B5EF4-FFF2-40B4-BE49-F238E27FC236}">
                <a16:creationId xmlns:a16="http://schemas.microsoft.com/office/drawing/2014/main" xmlns="" id="{C81AE339-8FFD-40C8-BDE6-2E3D444E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41" y="1824778"/>
            <a:ext cx="3401337" cy="18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3">
            <a:extLst>
              <a:ext uri="{FF2B5EF4-FFF2-40B4-BE49-F238E27FC236}">
                <a16:creationId xmlns:a16="http://schemas.microsoft.com/office/drawing/2014/main" xmlns="" id="{303D2CB2-9D46-4224-BF1D-D0AA53650688}"/>
              </a:ext>
            </a:extLst>
          </p:cNvPr>
          <p:cNvSpPr txBox="1"/>
          <p:nvPr/>
        </p:nvSpPr>
        <p:spPr>
          <a:xfrm>
            <a:off x="1199037" y="305526"/>
            <a:ext cx="248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Clip, Clip, Clip</a:t>
            </a:r>
            <a:endParaRPr kumimoji="1" lang="ja-JP" altLang="en-US" sz="36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09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68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Future work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89AE05-81F5-4808-B76E-50FA73C885E7}"/>
              </a:ext>
            </a:extLst>
          </p:cNvPr>
          <p:cNvSpPr txBox="1"/>
          <p:nvPr/>
        </p:nvSpPr>
        <p:spPr>
          <a:xfrm>
            <a:off x="1199037" y="1283679"/>
            <a:ext cx="7870441" cy="507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크롬 </a:t>
            </a:r>
            <a:r>
              <a:rPr lang="ko-KR" altLang="en-US" dirty="0" err="1">
                <a:latin typeface="+mn-ea"/>
              </a:rPr>
              <a:t>익스텐션</a:t>
            </a:r>
            <a:r>
              <a:rPr lang="ko-KR" altLang="en-US" dirty="0">
                <a:latin typeface="+mn-ea"/>
              </a:rPr>
              <a:t> 및 모바일 앱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개발 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구글 검색 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 키워드 및 결과에 기반하여 유사 문서 노출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웹클리핑</a:t>
            </a:r>
            <a:r>
              <a:rPr lang="ko-KR" altLang="en-US" sz="1400" dirty="0">
                <a:latin typeface="+mn-ea"/>
              </a:rPr>
              <a:t> 간편성 제고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텍스트에서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동영상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사진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오디오까지 제공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Video / Image Paragraph Captioning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기술 사용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문서 단위를 넘어 문단 단위 정보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n-ea"/>
              </a:rPr>
              <a:t>Summarization </a:t>
            </a:r>
            <a:r>
              <a:rPr lang="ko-KR" altLang="en-US" dirty="0">
                <a:latin typeface="+mn-ea"/>
              </a:rPr>
              <a:t>고도화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Multi-document summarization, Abstract summarization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6176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5C18E13-21E1-4807-A1DE-F878CA5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EDB7E5-0308-4D5B-BD6F-4C9BED62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97065D-618A-49FF-8DEF-709399ED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549" y="0"/>
            <a:ext cx="1519450" cy="5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Reports – FABUSS Project">
            <a:extLst>
              <a:ext uri="{FF2B5EF4-FFF2-40B4-BE49-F238E27FC236}">
                <a16:creationId xmlns:a16="http://schemas.microsoft.com/office/drawing/2014/main" xmlns="" id="{B04FDC17-4C3F-4337-A045-F67738D7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91" y="1900451"/>
            <a:ext cx="1528549" cy="15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9162819" y="6044418"/>
            <a:ext cx="28985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김한길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최예라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이예슬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478139" y="1785103"/>
            <a:ext cx="5235728" cy="34855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b="1" dirty="0">
                <a:solidFill>
                  <a:srgbClr val="00A9E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Prepo</a:t>
            </a:r>
          </a:p>
          <a:p>
            <a:pPr algn="ctr"/>
            <a:r>
              <a:rPr lang="en-US" altLang="ko-KR" sz="2400" b="1" dirty="0">
                <a:solidFill>
                  <a:srgbClr val="00A9E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Periodic Personalized Report</a:t>
            </a:r>
          </a:p>
          <a:p>
            <a:pPr algn="ctr"/>
            <a:r>
              <a:rPr lang="en-US" altLang="ko-KR" sz="2400" b="1" dirty="0">
                <a:solidFill>
                  <a:srgbClr val="00A9E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based on what You Save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0362E2D-9E9F-4E45-AFA3-6DEE05F3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9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817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n-ea"/>
              </a:rPr>
              <a:t>Backend &amp; Frontend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5390491-F7FD-4A66-A428-CD11AFCA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036C11-8778-42B6-AA10-3551944091D5}"/>
              </a:ext>
            </a:extLst>
          </p:cNvPr>
          <p:cNvSpPr txBox="1"/>
          <p:nvPr/>
        </p:nvSpPr>
        <p:spPr>
          <a:xfrm>
            <a:off x="415735" y="3055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A9EA"/>
                </a:solidFill>
              </a:rPr>
              <a:t>구현</a:t>
            </a:r>
          </a:p>
        </p:txBody>
      </p:sp>
      <p:pic>
        <p:nvPicPr>
          <p:cNvPr id="8194" name="Picture 2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xmlns="" id="{67E067A4-EEA1-4758-BA1A-9FEDB2856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94" y="2570762"/>
            <a:ext cx="2832746" cy="15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qlite database - Discover about Sqlite and How to perform Sqlite Forensics  Efficiently">
            <a:extLst>
              <a:ext uri="{FF2B5EF4-FFF2-40B4-BE49-F238E27FC236}">
                <a16:creationId xmlns:a16="http://schemas.microsoft.com/office/drawing/2014/main" xmlns="" id="{5E56846B-6930-4B61-84FD-D10C5B840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4574502"/>
            <a:ext cx="1585383" cy="8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QLAlchemy with StoreProcedure - 이상한모임">
            <a:extLst>
              <a:ext uri="{FF2B5EF4-FFF2-40B4-BE49-F238E27FC236}">
                <a16:creationId xmlns:a16="http://schemas.microsoft.com/office/drawing/2014/main" xmlns="" id="{C0E48B8A-56F6-4E31-88A4-D74B7E1B0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67" y="4450213"/>
            <a:ext cx="2435862" cy="13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Numfocus - Plotly Dash Logo - 1176x528 PNG Download - PNGkit">
            <a:extLst>
              <a:ext uri="{FF2B5EF4-FFF2-40B4-BE49-F238E27FC236}">
                <a16:creationId xmlns:a16="http://schemas.microsoft.com/office/drawing/2014/main" xmlns="" id="{728C4D3E-BF76-4226-812F-7973DC2E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01" y="3346091"/>
            <a:ext cx="3345699" cy="144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752A51-11F8-4DAC-912E-DEB33090ADF8}"/>
              </a:ext>
            </a:extLst>
          </p:cNvPr>
          <p:cNvSpPr txBox="1"/>
          <p:nvPr/>
        </p:nvSpPr>
        <p:spPr>
          <a:xfrm>
            <a:off x="1910821" y="1467998"/>
            <a:ext cx="769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A9EA"/>
                </a:solidFill>
              </a:rPr>
              <a:t>Backend                              Frontend</a:t>
            </a:r>
          </a:p>
        </p:txBody>
      </p:sp>
    </p:spTree>
    <p:extLst>
      <p:ext uri="{BB962C8B-B14F-4D97-AF65-F5344CB8AC3E}">
        <p14:creationId xmlns:p14="http://schemas.microsoft.com/office/powerpoint/2010/main" val="14207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5BE78E9-35A1-452C-894A-51098A9C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69" y="6356349"/>
            <a:ext cx="2743200" cy="365125"/>
          </a:xfrm>
        </p:spPr>
        <p:txBody>
          <a:bodyPr/>
          <a:lstStyle/>
          <a:p>
            <a:fld id="{90296068-7649-4789-9891-359AE43EC25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162" name="Picture 18" descr="8 Shortcuts to Learning">
            <a:extLst>
              <a:ext uri="{FF2B5EF4-FFF2-40B4-BE49-F238E27FC236}">
                <a16:creationId xmlns:a16="http://schemas.microsoft.com/office/drawing/2014/main" xmlns="" id="{D1AE0356-1736-4F43-AC8A-A55A81484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19935" y="1293906"/>
            <a:ext cx="5764371" cy="51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로 구부러짐 2">
            <a:extLst>
              <a:ext uri="{FF2B5EF4-FFF2-40B4-BE49-F238E27FC236}">
                <a16:creationId xmlns:a16="http://schemas.microsoft.com/office/drawing/2014/main" xmlns="" id="{C6FE50CA-C08C-402B-8218-3A304DB2AAFF}"/>
              </a:ext>
            </a:extLst>
          </p:cNvPr>
          <p:cNvSpPr/>
          <p:nvPr/>
        </p:nvSpPr>
        <p:spPr>
          <a:xfrm>
            <a:off x="2602789" y="563083"/>
            <a:ext cx="6100315" cy="1497097"/>
          </a:xfrm>
          <a:prstGeom prst="curvedDownArrow">
            <a:avLst>
              <a:gd name="adj1" fmla="val 17929"/>
              <a:gd name="adj2" fmla="val 21080"/>
              <a:gd name="adj3" fmla="val 14271"/>
            </a:avLst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8" name="Picture 4" descr="Knowledge Management (KM) Definitions – John Girard, Ph.D.">
            <a:extLst>
              <a:ext uri="{FF2B5EF4-FFF2-40B4-BE49-F238E27FC236}">
                <a16:creationId xmlns:a16="http://schemas.microsoft.com/office/drawing/2014/main" xmlns="" id="{8C893FE2-FA87-4730-A78B-407CBE43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141" y="2092110"/>
            <a:ext cx="2033653" cy="125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Locker Drawer Cabinet Svg Png Icon Free Download (#450123) -  OnlineWebFonts.COM">
            <a:extLst>
              <a:ext uri="{FF2B5EF4-FFF2-40B4-BE49-F238E27FC236}">
                <a16:creationId xmlns:a16="http://schemas.microsoft.com/office/drawing/2014/main" xmlns="" id="{4659D619-2E3A-4193-837E-88C8CE67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88" y="2811187"/>
            <a:ext cx="2629244" cy="326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Delete full litter paper remove trash icon - Office And Job Free">
            <a:extLst>
              <a:ext uri="{FF2B5EF4-FFF2-40B4-BE49-F238E27FC236}">
                <a16:creationId xmlns:a16="http://schemas.microsoft.com/office/drawing/2014/main" xmlns="" id="{6DFBF817-194C-49F6-82CA-1EE59C618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307025" y="2290467"/>
            <a:ext cx="5006967" cy="37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0FD0751-CFDA-483D-AC00-11D44D39FBD7}"/>
              </a:ext>
            </a:extLst>
          </p:cNvPr>
          <p:cNvGrpSpPr/>
          <p:nvPr/>
        </p:nvGrpSpPr>
        <p:grpSpPr>
          <a:xfrm>
            <a:off x="4822343" y="722714"/>
            <a:ext cx="1661205" cy="1452609"/>
            <a:chOff x="3666539" y="2519644"/>
            <a:chExt cx="2593992" cy="2551596"/>
          </a:xfrm>
        </p:grpSpPr>
        <p:pic>
          <p:nvPicPr>
            <p:cNvPr id="10" name="Picture 6" descr="💥notion(노션)은 뭘까?">
              <a:extLst>
                <a:ext uri="{FF2B5EF4-FFF2-40B4-BE49-F238E27FC236}">
                  <a16:creationId xmlns:a16="http://schemas.microsoft.com/office/drawing/2014/main" xmlns="" id="{5B6C0DE3-D2DC-4B1F-ABA9-EDD28274A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93757" y="2662569"/>
              <a:ext cx="1266774" cy="123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Instapaper">
              <a:extLst>
                <a:ext uri="{FF2B5EF4-FFF2-40B4-BE49-F238E27FC236}">
                  <a16:creationId xmlns:a16="http://schemas.microsoft.com/office/drawing/2014/main" xmlns="" id="{D8CDB0F6-F2E5-480A-B75B-85001ABE4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580" y="3946176"/>
              <a:ext cx="1025590" cy="102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Amazon.com: Pocket: Appstore for Android">
              <a:extLst>
                <a:ext uri="{FF2B5EF4-FFF2-40B4-BE49-F238E27FC236}">
                  <a16:creationId xmlns:a16="http://schemas.microsoft.com/office/drawing/2014/main" xmlns="" id="{0E50B301-D69B-4FE8-A835-1FB181A12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301" y="3880666"/>
              <a:ext cx="1190574" cy="119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vernote (@evernote) | Twitter">
              <a:extLst>
                <a:ext uri="{FF2B5EF4-FFF2-40B4-BE49-F238E27FC236}">
                  <a16:creationId xmlns:a16="http://schemas.microsoft.com/office/drawing/2014/main" xmlns="" id="{1B6A431C-F691-40C6-9782-10483625C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539" y="2519644"/>
              <a:ext cx="1374670" cy="137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xmlns="" id="{2FCE9C9F-E338-4024-8040-155B4F261066}"/>
              </a:ext>
            </a:extLst>
          </p:cNvPr>
          <p:cNvSpPr/>
          <p:nvPr/>
        </p:nvSpPr>
        <p:spPr>
          <a:xfrm rot="10800000">
            <a:off x="2537208" y="4500383"/>
            <a:ext cx="6100315" cy="1497097"/>
          </a:xfrm>
          <a:prstGeom prst="curvedDownArrow">
            <a:avLst>
              <a:gd name="adj1" fmla="val 17929"/>
              <a:gd name="adj2" fmla="val 21080"/>
              <a:gd name="adj3" fmla="val 14271"/>
            </a:avLst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EBAF24-682D-4B5D-83D7-186667BE71E2}"/>
              </a:ext>
            </a:extLst>
          </p:cNvPr>
          <p:cNvSpPr txBox="1"/>
          <p:nvPr/>
        </p:nvSpPr>
        <p:spPr>
          <a:xfrm>
            <a:off x="4644436" y="5211637"/>
            <a:ext cx="22018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00A9EA"/>
                </a:solidFill>
                <a:latin typeface="+mj-lt"/>
              </a:rPr>
              <a:t>How?</a:t>
            </a:r>
            <a:endParaRPr lang="ko-KR" altLang="en-US" sz="440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L -1.25E-6 -0.00023 C 0.0056 -0.01088 0.01354 -0.02384 0.01706 -0.03866 C 0.02201 -0.06042 0.01901 -0.05162 0.02604 -0.06667 C 0.02852 -0.08634 0.025 -0.06597 0.02995 -0.07963 C 0.03073 -0.08148 0.0306 -0.0838 0.03112 -0.08588 C 0.03412 -0.09769 0.03451 -0.09745 0.03802 -0.10532 C 0.0388 -0.1088 0.03932 -0.11273 0.04011 -0.1162 C 0.04076 -0.11829 0.04167 -0.12014 0.04219 -0.12245 C 0.0461 -0.13889 0.04193 -0.12847 0.0474 -0.13958 C 0.04831 -0.14699 0.04818 -0.14769 0.05026 -0.15463 C 0.05078 -0.15695 0.05156 -0.15926 0.05235 -0.16111 C 0.05456 -0.16644 0.05703 -0.1713 0.05938 -0.17616 L 0.06732 -0.19352 L 0.07461 -0.20857 C 0.07552 -0.21065 0.07669 -0.2125 0.07748 -0.21505 C 0.07852 -0.21806 0.08151 -0.22824 0.08255 -0.23009 C 0.08373 -0.23195 0.08542 -0.23241 0.08659 -0.23426 C 0.08776 -0.23611 0.08841 -0.23912 0.08971 -0.24074 C 0.09284 -0.2456 0.09649 -0.24884 0.09974 -0.2537 C 0.10729 -0.26574 0.10052 -0.25625 0.10677 -0.2625 C 0.10873 -0.26435 0.11068 -0.26759 0.11276 -0.26875 C 0.11471 -0.27014 0.11693 -0.27014 0.11888 -0.27083 C 0.12031 -0.27176 0.12162 -0.27222 0.12292 -0.27338 C 0.12487 -0.27523 0.12682 -0.27778 0.12904 -0.27963 C 0.1306 -0.28079 0.13242 -0.28079 0.13399 -0.28171 C 0.13672 -0.2831 0.13945 -0.28403 0.14219 -0.28588 C 0.15547 -0.29491 0.1457 -0.29213 0.16315 -0.30116 C 0.16589 -0.30232 0.16862 -0.30232 0.17123 -0.30301 C 0.19466 -0.31991 0.17149 -0.30463 0.19857 -0.31806 C 0.20065 -0.31945 0.20261 -0.3213 0.20469 -0.32269 C 0.20768 -0.32407 0.21289 -0.3257 0.21576 -0.32685 C 0.2181 -0.32778 0.22057 -0.3294 0.22279 -0.33102 C 0.22448 -0.33241 0.22617 -0.33403 0.22787 -0.33542 C 0.22982 -0.33681 0.23177 -0.33912 0.23386 -0.33958 L 0.24792 -0.34375 L 0.35794 -0.3419 C 0.3612 -0.34167 0.36432 -0.34051 0.36706 -0.3375 C 0.36966 -0.33449 0.37096 -0.32824 0.37305 -0.32454 C 0.37826 -0.31644 0.37604 -0.32083 0.38021 -0.31181 C 0.3806 -0.30949 0.38073 -0.30741 0.38112 -0.30532 C 0.38203 -0.30185 0.38555 -0.29259 0.3862 -0.29028 C 0.38698 -0.28796 0.38763 -0.28611 0.38828 -0.2838 C 0.38906 -0.28102 0.38932 -0.27755 0.39024 -0.27523 C 0.39141 -0.27245 0.39297 -0.27083 0.39427 -0.26875 C 0.40156 -0.24537 0.39076 -0.28171 0.3974 -0.2537 C 0.39844 -0.24907 0.4013 -0.24074 0.4013 -0.24051 C 0.40365 -0.22153 0.40052 -0.24421 0.40534 -0.22153 C 0.40638 -0.21713 0.40677 -0.21273 0.40755 -0.20857 C 0.40781 -0.20648 0.40794 -0.20394 0.40846 -0.20208 L 0.41146 -0.18935 C 0.41172 -0.18611 0.41263 -0.17199 0.41341 -0.16759 C 0.41393 -0.16528 0.41498 -0.16366 0.4155 -0.16111 C 0.41628 -0.15764 0.41693 -0.15417 0.41758 -0.15046 C 0.41797 -0.14838 0.4181 -0.14583 0.41862 -0.14398 C 0.41901 -0.14167 0.41992 -0.13958 0.42044 -0.13773 C 0.42149 -0.1294 0.42162 -0.12639 0.42357 -0.11806 C 0.42422 -0.11597 0.425 -0.11389 0.42565 -0.11157 C 0.42591 -0.10764 0.42695 -0.09282 0.42774 -0.08843 C 0.42826 -0.08357 0.42956 -0.07963 0.42969 -0.075 C 0.43021 0.00069 0.42969 0.07662 0.42969 0.15301 L 0.43789 0.15069 " pathEditMode="relative" rAng="0" ptsTypes="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8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13155D-11D8-4CD8-A5BD-4D0418705DF6}"/>
              </a:ext>
            </a:extLst>
          </p:cNvPr>
          <p:cNvSpPr txBox="1"/>
          <p:nvPr/>
        </p:nvSpPr>
        <p:spPr>
          <a:xfrm>
            <a:off x="3854846" y="5403636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 err="1"/>
              <a:t>아무렇게나</a:t>
            </a:r>
            <a:r>
              <a:rPr lang="ko-KR" altLang="en-US" sz="3600" i="1" dirty="0"/>
              <a:t> </a:t>
            </a:r>
            <a:r>
              <a:rPr lang="ko-KR" altLang="en-US" sz="3600" i="1" dirty="0" err="1"/>
              <a:t>쌓여있다</a:t>
            </a:r>
            <a:endParaRPr lang="ko-KR" altLang="en-US" sz="3600" i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E3C1262-4BE4-4871-8916-08CF0A0D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9" name="Picture 2" descr="치료 포기하고 떠난 여행, “오늘이 마지막은 아닐거야” - 헤모필리아 라이프">
            <a:extLst>
              <a:ext uri="{FF2B5EF4-FFF2-40B4-BE49-F238E27FC236}">
                <a16:creationId xmlns:a16="http://schemas.microsoft.com/office/drawing/2014/main" xmlns="" id="{61171F62-D717-45FD-B7E3-E32FAFFB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6"/>
            <a:ext cx="12192000" cy="46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4BF3EB6-D017-456F-8A76-AA40074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C28F5C-C22E-4151-BF68-0D890BA6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9" y="1142492"/>
            <a:ext cx="3067478" cy="42296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222B72-FEE9-4D55-9076-AF5897F6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84" y="942628"/>
            <a:ext cx="2876951" cy="4972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0EB0F7-1899-4306-BB8B-FB492CBB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140" y="537324"/>
            <a:ext cx="2476846" cy="6001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FC1FFF7-6ADD-44C2-92BE-C2BAC62D6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237" y="2993647"/>
            <a:ext cx="4147302" cy="870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725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13155D-11D8-4CD8-A5BD-4D0418705DF6}"/>
              </a:ext>
            </a:extLst>
          </p:cNvPr>
          <p:cNvSpPr txBox="1"/>
          <p:nvPr/>
        </p:nvSpPr>
        <p:spPr>
          <a:xfrm>
            <a:off x="2283903" y="5403636"/>
            <a:ext cx="761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기억하지 못하거나</a:t>
            </a:r>
            <a:r>
              <a:rPr lang="en-US" altLang="ko-KR" sz="3600" i="1" dirty="0"/>
              <a:t>, </a:t>
            </a:r>
            <a:r>
              <a:rPr lang="ko-KR" altLang="en-US" sz="3600" i="1" dirty="0"/>
              <a:t>필요 없어지거나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E3C1262-4BE4-4871-8916-08CF0A0D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xmlns="" id="{8CC72A66-A7A2-420A-8B63-0539D33B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18" y="287197"/>
            <a:ext cx="7751928" cy="459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바이블파워 뉴스 &gt; 연재/칼럼 &gt; 망각은 언제나 축복인가?">
            <a:extLst>
              <a:ext uri="{FF2B5EF4-FFF2-40B4-BE49-F238E27FC236}">
                <a16:creationId xmlns:a16="http://schemas.microsoft.com/office/drawing/2014/main" xmlns="" id="{598C7918-7620-431E-BA7E-8B04F8CA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77" y="808034"/>
            <a:ext cx="6232478" cy="4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13155D-11D8-4CD8-A5BD-4D0418705DF6}"/>
              </a:ext>
            </a:extLst>
          </p:cNvPr>
          <p:cNvSpPr txBox="1"/>
          <p:nvPr/>
        </p:nvSpPr>
        <p:spPr>
          <a:xfrm>
            <a:off x="3789926" y="5403636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애초에 너무 어렵거나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18C8DF3-F61A-40BD-B030-17270C6E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0484" name="Picture 4" descr="A Physical Phenomenon – Eric Sweder">
            <a:extLst>
              <a:ext uri="{FF2B5EF4-FFF2-40B4-BE49-F238E27FC236}">
                <a16:creationId xmlns:a16="http://schemas.microsoft.com/office/drawing/2014/main" xmlns="" id="{149F0F54-21AA-4BA1-A53E-233AE006C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1999" cy="4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97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B094BA3-B0CA-4DCD-BE11-2B4A624E2402}"/>
              </a:ext>
            </a:extLst>
          </p:cNvPr>
          <p:cNvSpPr txBox="1"/>
          <p:nvPr/>
        </p:nvSpPr>
        <p:spPr>
          <a:xfrm>
            <a:off x="996688" y="1466905"/>
            <a:ext cx="1019862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And…</a:t>
            </a:r>
          </a:p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i="1" spc="-150" dirty="0">
                <a:solidFill>
                  <a:srgbClr val="FFFFFF"/>
                </a:solidFill>
                <a:latin typeface="G마켓 산스 TTF Medium"/>
                <a:ea typeface="나눔스퀘어 Light"/>
              </a:rPr>
              <a:t>	Never see again</a:t>
            </a:r>
            <a:endParaRPr kumimoji="0" lang="ko-KR" altLang="en-US" sz="5400" b="0" i="1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296ECE21-9B9D-4F86-BA1D-A36984F0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pic>
        <p:nvPicPr>
          <p:cNvPr id="5" name="Picture 14" descr="Stack Of Paper Clipart | World Of Label within Stack Of Papers Clipart22329  | Paper clip art, Clip art, September art">
            <a:extLst>
              <a:ext uri="{FF2B5EF4-FFF2-40B4-BE49-F238E27FC236}">
                <a16:creationId xmlns:a16="http://schemas.microsoft.com/office/drawing/2014/main" xmlns="" id="{F3F4008F-AB8D-4091-BCC7-C2A63AC2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349" y="1296618"/>
            <a:ext cx="28575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4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7 digital retail personalization tactics to take| Commentary | Retail  Customer Experience">
            <a:extLst>
              <a:ext uri="{FF2B5EF4-FFF2-40B4-BE49-F238E27FC236}">
                <a16:creationId xmlns:a16="http://schemas.microsoft.com/office/drawing/2014/main" xmlns="" id="{6D055B39-4B5E-4822-983E-8231D8EEE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0498CB5-B790-4F40-BDD6-6CBE15B9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766742-7776-4335-AD94-94452D93EF8B}"/>
              </a:ext>
            </a:extLst>
          </p:cNvPr>
          <p:cNvSpPr txBox="1"/>
          <p:nvPr/>
        </p:nvSpPr>
        <p:spPr>
          <a:xfrm>
            <a:off x="406144" y="248300"/>
            <a:ext cx="7255195" cy="16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rgbClr val="FFFFFF"/>
                </a:solidFill>
                <a:latin typeface="+mn-ea"/>
              </a:rPr>
              <a:t>이용자가 직접 저장한 콘텐츠</a:t>
            </a:r>
            <a:endParaRPr lang="en-US" altLang="ko-KR" sz="2400" spc="-150" dirty="0">
              <a:solidFill>
                <a:srgbClr val="FFFFFF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spc="-150" dirty="0">
                <a:solidFill>
                  <a:srgbClr val="FFFFFF"/>
                </a:solidFill>
                <a:latin typeface="+mn-ea"/>
              </a:rPr>
              <a:t>내가 가장 </a:t>
            </a:r>
            <a:r>
              <a:rPr lang="ko-KR" altLang="en-US" sz="2400" b="1" u="sng" spc="-150" dirty="0">
                <a:solidFill>
                  <a:srgbClr val="FFFFFF"/>
                </a:solidFill>
                <a:latin typeface="+mn-ea"/>
              </a:rPr>
              <a:t>관심있는</a:t>
            </a:r>
            <a:r>
              <a:rPr lang="ko-KR" altLang="en-US" sz="2400" spc="-150" dirty="0">
                <a:solidFill>
                  <a:srgbClr val="FFFFFF"/>
                </a:solidFill>
                <a:latin typeface="+mn-ea"/>
              </a:rPr>
              <a:t> 콘텐츠</a:t>
            </a:r>
            <a:r>
              <a:rPr lang="en-US" altLang="ko-KR" sz="2400" spc="-150" dirty="0">
                <a:solidFill>
                  <a:srgbClr val="FFFFFF"/>
                </a:solidFill>
                <a:latin typeface="+mn-ea"/>
              </a:rPr>
              <a:t> (User Preferences 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spc="-150" dirty="0">
                <a:solidFill>
                  <a:srgbClr val="FFFFFF"/>
                </a:solidFill>
                <a:latin typeface="+mn-ea"/>
              </a:rPr>
              <a:t>내가 추후에 </a:t>
            </a:r>
            <a:r>
              <a:rPr lang="ko-KR" altLang="en-US" sz="2400" b="1" u="sng" spc="-150" dirty="0">
                <a:solidFill>
                  <a:srgbClr val="FFFFFF"/>
                </a:solidFill>
                <a:latin typeface="+mn-ea"/>
              </a:rPr>
              <a:t>학습하고 싶은 </a:t>
            </a:r>
            <a:r>
              <a:rPr lang="ko-KR" altLang="en-US" sz="2400" spc="-150" dirty="0">
                <a:solidFill>
                  <a:srgbClr val="FFFFFF"/>
                </a:solidFill>
                <a:latin typeface="+mn-ea"/>
              </a:rPr>
              <a:t>콘텐츠</a:t>
            </a:r>
            <a:r>
              <a:rPr lang="en-US" altLang="ko-KR" sz="2400" spc="-150" dirty="0">
                <a:solidFill>
                  <a:srgbClr val="FFFFFF"/>
                </a:solidFill>
                <a:latin typeface="+mn-ea"/>
              </a:rPr>
              <a:t> (User Needs)</a:t>
            </a:r>
          </a:p>
        </p:txBody>
      </p:sp>
    </p:spTree>
    <p:extLst>
      <p:ext uri="{BB962C8B-B14F-4D97-AF65-F5344CB8AC3E}">
        <p14:creationId xmlns:p14="http://schemas.microsoft.com/office/powerpoint/2010/main" val="12932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Reports – FABUSS Project">
            <a:extLst>
              <a:ext uri="{FF2B5EF4-FFF2-40B4-BE49-F238E27FC236}">
                <a16:creationId xmlns:a16="http://schemas.microsoft.com/office/drawing/2014/main" xmlns="" id="{5042D79F-D404-4484-853A-851C1BA1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09" y="1951024"/>
            <a:ext cx="5955972" cy="5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9B6332-F6E3-4FE2-810C-2C589EE7937C}"/>
              </a:ext>
            </a:extLst>
          </p:cNvPr>
          <p:cNvGrpSpPr/>
          <p:nvPr/>
        </p:nvGrpSpPr>
        <p:grpSpPr>
          <a:xfrm>
            <a:off x="3746640" y="2345306"/>
            <a:ext cx="4698722" cy="1886168"/>
            <a:chOff x="3746640" y="2611120"/>
            <a:chExt cx="4698722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15125F2-1B27-4E65-90FD-15228A57767D}"/>
                </a:ext>
              </a:extLst>
            </p:cNvPr>
            <p:cNvSpPr txBox="1"/>
            <p:nvPr/>
          </p:nvSpPr>
          <p:spPr>
            <a:xfrm>
              <a:off x="3746640" y="2611120"/>
              <a:ext cx="4698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latin typeface="+mj-lt"/>
                </a:rPr>
                <a:t>문제분석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Why</a:t>
              </a:r>
              <a:endPara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2E5ABFA-BFAE-4642-AF91-426CD40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Evernote Review | PCMag">
            <a:extLst>
              <a:ext uri="{FF2B5EF4-FFF2-40B4-BE49-F238E27FC236}">
                <a16:creationId xmlns:a16="http://schemas.microsoft.com/office/drawing/2014/main" xmlns="" id="{77FEF672-0ECA-4504-935A-45C5C491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7" y="2055661"/>
            <a:ext cx="2692452" cy="15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j-ea"/>
                <a:ea typeface="+mj-ea"/>
              </a:rPr>
              <a:t>기존</a:t>
            </a:r>
            <a:r>
              <a:rPr lang="en-US" altLang="ko-KR" sz="3600" spc="-300" dirty="0">
                <a:latin typeface="+mj-ea"/>
                <a:ea typeface="+mj-ea"/>
              </a:rPr>
              <a:t> </a:t>
            </a:r>
            <a:r>
              <a:rPr lang="ko-KR" altLang="en-US" sz="3600" spc="-300" dirty="0">
                <a:latin typeface="+mj-ea"/>
                <a:ea typeface="+mj-ea"/>
              </a:rPr>
              <a:t>서비스</a:t>
            </a:r>
            <a:endParaRPr kumimoji="1" lang="ja-JP" altLang="en-US" sz="36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A9EA"/>
                </a:solidFill>
              </a:rPr>
              <a:t>문제분석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4967788"/>
            <a:chOff x="1722277" y="1197474"/>
            <a:chExt cx="2947543" cy="4967788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xmlns="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xmlns="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 저장 및 </a:t>
              </a:r>
              <a:r>
                <a:rPr lang="ko-KR" altLang="en-US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편집툴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xmlns="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문서 저장은 편집을 위한 보조수단</a:t>
              </a:r>
              <a:endPara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이용자가 직접 카테고리</a:t>
              </a:r>
              <a:r>
                <a:rPr kumimoji="1"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태그 등을 지정해줘야 함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4967788"/>
            <a:chOff x="1722277" y="1197474"/>
            <a:chExt cx="2947543" cy="496778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xmlns="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xmlns="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웹클리핑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전용 서비스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xmlns="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웹클리핑을</a:t>
              </a:r>
              <a:r>
                <a:rPr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 통해 웹문서를 보기 좋은 형태로 저장하는데 초점</a:t>
              </a:r>
              <a:endParaRPr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확장프로그램을 통해 단순 리마인드 기능 제공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xmlns="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xmlns="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컨텐츠 구조화 서비스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xmlns="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위키 스타일의 쌍방향 연결 자료 정리 시스템</a:t>
              </a:r>
              <a:endParaRPr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정보의 연결이 그래프 형태로 시각화</a:t>
              </a:r>
              <a:endPara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이용자가 직접 </a:t>
              </a:r>
              <a:r>
                <a:rPr kumimoji="1" lang="ko-KR" altLang="en-US" sz="1400" dirty="0" err="1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구조화해줘야</a:t>
              </a:r>
              <a:r>
                <a:rPr kumimoji="1" lang="ko-KR" altLang="en-US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 함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DC0954-587C-474C-B5D3-6CEC8688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30" name="Picture 6" descr="How do I work with Obsidian on Mobile? - FAQ - Obsidian Forum">
            <a:extLst>
              <a:ext uri="{FF2B5EF4-FFF2-40B4-BE49-F238E27FC236}">
                <a16:creationId xmlns:a16="http://schemas.microsoft.com/office/drawing/2014/main" xmlns="" id="{5E33D24D-73B7-4815-9ACF-2B21B6BB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325" y="1746697"/>
            <a:ext cx="2372016" cy="78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BABABF1-E15A-411B-8E71-645AE79D2D18}"/>
              </a:ext>
            </a:extLst>
          </p:cNvPr>
          <p:cNvGrpSpPr/>
          <p:nvPr/>
        </p:nvGrpSpPr>
        <p:grpSpPr>
          <a:xfrm>
            <a:off x="8900551" y="2896996"/>
            <a:ext cx="2583029" cy="601983"/>
            <a:chOff x="8900551" y="2896996"/>
            <a:chExt cx="2583029" cy="601983"/>
          </a:xfrm>
        </p:grpSpPr>
        <p:pic>
          <p:nvPicPr>
            <p:cNvPr id="1032" name="Picture 8" descr="roamofus - Channel statistics Roam Research. Telegram Analytics">
              <a:extLst>
                <a:ext uri="{FF2B5EF4-FFF2-40B4-BE49-F238E27FC236}">
                  <a16:creationId xmlns:a16="http://schemas.microsoft.com/office/drawing/2014/main" xmlns="" id="{E7A56548-B6BD-47B4-AD9E-BFBC02490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51" y="2896996"/>
              <a:ext cx="601983" cy="601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당신의 창의성을 높여 줄 이 아이템">
              <a:extLst>
                <a:ext uri="{FF2B5EF4-FFF2-40B4-BE49-F238E27FC236}">
                  <a16:creationId xmlns:a16="http://schemas.microsoft.com/office/drawing/2014/main" xmlns="" id="{775AE1EC-9829-4A71-B205-E0E451A34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21196" y="2996037"/>
              <a:ext cx="1962384" cy="42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💥notion(노션)은 뭘까?">
            <a:extLst>
              <a:ext uri="{FF2B5EF4-FFF2-40B4-BE49-F238E27FC236}">
                <a16:creationId xmlns:a16="http://schemas.microsoft.com/office/drawing/2014/main" xmlns="" id="{5286B3E9-B267-4229-B397-E876C134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00" y="1472106"/>
            <a:ext cx="1943299" cy="87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sing Drafts with Microsoft OneNote - Integration Guides - Drafts Community">
            <a:extLst>
              <a:ext uri="{FF2B5EF4-FFF2-40B4-BE49-F238E27FC236}">
                <a16:creationId xmlns:a16="http://schemas.microsoft.com/office/drawing/2014/main" xmlns="" id="{E39774B0-CBF2-4D77-B03D-9B6A2694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29" y="3318007"/>
            <a:ext cx="2270873" cy="9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xmlns="" id="{BA917280-63C0-43B8-9224-54A25608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37" y="1553220"/>
            <a:ext cx="2525388" cy="6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ow To Close An Instapaper Account When Someone Dies | Everplans">
            <a:extLst>
              <a:ext uri="{FF2B5EF4-FFF2-40B4-BE49-F238E27FC236}">
                <a16:creationId xmlns:a16="http://schemas.microsoft.com/office/drawing/2014/main" xmlns="" id="{130F2307-55A6-4389-9AC3-3D6B618EB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92853" y="2441133"/>
            <a:ext cx="2645517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1CD4028-A0E3-4BC3-BB31-7BB9ADCF8E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537" y="3503644"/>
            <a:ext cx="2503102" cy="6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j-ea"/>
                <a:ea typeface="+mj-ea"/>
              </a:rPr>
              <a:t>기존</a:t>
            </a:r>
            <a:r>
              <a:rPr lang="en-US" altLang="ko-KR" sz="3600" spc="-300" dirty="0">
                <a:latin typeface="+mj-ea"/>
                <a:ea typeface="+mj-ea"/>
              </a:rPr>
              <a:t> </a:t>
            </a:r>
            <a:r>
              <a:rPr lang="ko-KR" altLang="en-US" sz="3600" spc="-300" dirty="0">
                <a:latin typeface="+mj-ea"/>
                <a:ea typeface="+mj-ea"/>
              </a:rPr>
              <a:t>서비스</a:t>
            </a:r>
            <a:endParaRPr kumimoji="1" lang="ja-JP" altLang="en-US" sz="36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A9EA"/>
                </a:solidFill>
              </a:rPr>
              <a:t>문제분석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DC0954-587C-474C-B5D3-6CEC8688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B05B18D0-E308-446E-960E-73FB970C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7" y="1171451"/>
            <a:ext cx="6435317" cy="44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2D81298F-D55F-43DF-BAD6-D9502013C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89395" y="1358033"/>
            <a:ext cx="4147388" cy="426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ow do I work with Obsidian on Mobile? - FAQ - Obsidian Forum">
            <a:extLst>
              <a:ext uri="{FF2B5EF4-FFF2-40B4-BE49-F238E27FC236}">
                <a16:creationId xmlns:a16="http://schemas.microsoft.com/office/drawing/2014/main" xmlns="" id="{6FC563C6-7B71-4F5D-A38C-9FC4E620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753" y="5569743"/>
            <a:ext cx="2372016" cy="78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2F8E0E8-E601-4494-ACC4-59A032431808}"/>
              </a:ext>
            </a:extLst>
          </p:cNvPr>
          <p:cNvGrpSpPr/>
          <p:nvPr/>
        </p:nvGrpSpPr>
        <p:grpSpPr>
          <a:xfrm>
            <a:off x="2411068" y="5686549"/>
            <a:ext cx="2583029" cy="601983"/>
            <a:chOff x="8900551" y="2896996"/>
            <a:chExt cx="2583029" cy="601983"/>
          </a:xfrm>
        </p:grpSpPr>
        <p:pic>
          <p:nvPicPr>
            <p:cNvPr id="35" name="Picture 8" descr="roamofus - Channel statistics Roam Research. Telegram Analytics">
              <a:extLst>
                <a:ext uri="{FF2B5EF4-FFF2-40B4-BE49-F238E27FC236}">
                  <a16:creationId xmlns:a16="http://schemas.microsoft.com/office/drawing/2014/main" xmlns="" id="{BB7F7D0E-F4DB-42BA-833A-A2076A825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51" y="2896996"/>
              <a:ext cx="601983" cy="601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당신의 창의성을 높여 줄 이 아이템">
              <a:extLst>
                <a:ext uri="{FF2B5EF4-FFF2-40B4-BE49-F238E27FC236}">
                  <a16:creationId xmlns:a16="http://schemas.microsoft.com/office/drawing/2014/main" xmlns="" id="{1FE9593C-8549-4849-A527-8521B14E1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21196" y="2996037"/>
              <a:ext cx="1962384" cy="42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162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439B961-3A16-4A9E-BCB7-72566C434C2B}"/>
              </a:ext>
            </a:extLst>
          </p:cNvPr>
          <p:cNvSpPr/>
          <p:nvPr/>
        </p:nvSpPr>
        <p:spPr>
          <a:xfrm>
            <a:off x="5977719" y="0"/>
            <a:ext cx="61900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7A677D3-0260-4E8E-B236-495ED270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400C7761-6DC9-49E7-BA38-9AF07DCE4CA8}"/>
              </a:ext>
            </a:extLst>
          </p:cNvPr>
          <p:cNvGrpSpPr/>
          <p:nvPr/>
        </p:nvGrpSpPr>
        <p:grpSpPr>
          <a:xfrm>
            <a:off x="1709918" y="1016595"/>
            <a:ext cx="8535601" cy="1323440"/>
            <a:chOff x="1765193" y="1186759"/>
            <a:chExt cx="8535601" cy="13234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8F0D8DF-D83B-4714-B494-25405536052B}"/>
                </a:ext>
              </a:extLst>
            </p:cNvPr>
            <p:cNvSpPr txBox="1"/>
            <p:nvPr/>
          </p:nvSpPr>
          <p:spPr>
            <a:xfrm>
              <a:off x="1765193" y="1186759"/>
              <a:ext cx="251703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rgbClr val="FFC000"/>
                  </a:solidFill>
                </a:rPr>
                <a:t>P</a:t>
              </a:r>
              <a:r>
                <a:rPr lang="en-US" altLang="ko-KR" sz="3200" b="1" dirty="0">
                  <a:solidFill>
                    <a:srgbClr val="FFC000"/>
                  </a:solidFill>
                </a:rPr>
                <a:t>roblem</a:t>
              </a:r>
              <a:endParaRPr lang="ko-KR" altLang="en-US" sz="6000" b="1" dirty="0">
                <a:solidFill>
                  <a:srgbClr val="FFC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D5B809C-5922-4925-BB86-FB5584179382}"/>
                </a:ext>
              </a:extLst>
            </p:cNvPr>
            <p:cNvSpPr txBox="1"/>
            <p:nvPr/>
          </p:nvSpPr>
          <p:spPr>
            <a:xfrm>
              <a:off x="7844672" y="1186760"/>
              <a:ext cx="24561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</a:rPr>
                <a:t>S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olution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D987544-1859-4B19-B665-F2512C7949EE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テキスト ボックス 3">
            <a:extLst>
              <a:ext uri="{FF2B5EF4-FFF2-40B4-BE49-F238E27FC236}">
                <a16:creationId xmlns:a16="http://schemas.microsoft.com/office/drawing/2014/main" xmlns="" id="{5D8C8FAE-4EF8-4342-AEA5-1FABE62B59C6}"/>
              </a:ext>
            </a:extLst>
          </p:cNvPr>
          <p:cNvSpPr txBox="1"/>
          <p:nvPr/>
        </p:nvSpPr>
        <p:spPr>
          <a:xfrm>
            <a:off x="1199037" y="30552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+mn-ea"/>
                <a:cs typeface="+mn-cs"/>
              </a:rPr>
              <a:t>서비스 방향성 </a:t>
            </a:r>
            <a:r>
              <a:rPr kumimoji="1" lang="ko-KR" altLang="en-US" sz="3600" spc="-300" dirty="0">
                <a:solidFill>
                  <a:srgbClr val="3A3838"/>
                </a:solidFill>
                <a:latin typeface="+mn-ea"/>
              </a:rPr>
              <a:t>수립</a:t>
            </a:r>
            <a:endParaRPr kumimoji="1" lang="ja-JP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24F1F42D-DC61-4F1D-A6F0-B0E4FBDE5A5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C606E21-B253-471B-90C4-089EB75C6D49}"/>
              </a:ext>
            </a:extLst>
          </p:cNvPr>
          <p:cNvSpPr txBox="1"/>
          <p:nvPr/>
        </p:nvSpPr>
        <p:spPr>
          <a:xfrm>
            <a:off x="644543" y="2472203"/>
            <a:ext cx="5048656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정리하는데 상당한 많은 리소스 필요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 저장 후 단순 리마인드에 그침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적절한 시기에 피드백 필요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9662F4-E1CC-4FE8-8791-FF732D7F46F7}"/>
              </a:ext>
            </a:extLst>
          </p:cNvPr>
          <p:cNvSpPr txBox="1"/>
          <p:nvPr/>
        </p:nvSpPr>
        <p:spPr>
          <a:xfrm>
            <a:off x="238451" y="3055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00A9EA"/>
                </a:solidFill>
              </a:rPr>
              <a:t>문제분석</a:t>
            </a:r>
            <a:endParaRPr lang="ko-KR" altLang="en-US" sz="1600" dirty="0">
              <a:solidFill>
                <a:srgbClr val="00A9E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54DF306-D5E5-40C7-890F-7F8313C8394B}"/>
              </a:ext>
            </a:extLst>
          </p:cNvPr>
          <p:cNvSpPr txBox="1"/>
          <p:nvPr/>
        </p:nvSpPr>
        <p:spPr>
          <a:xfrm>
            <a:off x="6565231" y="2338966"/>
            <a:ext cx="5234232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</a:rPr>
              <a:t>특정 문서 저장 시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기 저장한 문서 중 유사 문서 알림 기능</a:t>
            </a:r>
            <a:r>
              <a:rPr lang="en-US" altLang="ko-KR" sz="2000" b="1" dirty="0">
                <a:solidFill>
                  <a:schemeClr val="bg1"/>
                </a:solidFill>
              </a:rPr>
              <a:t/>
            </a:r>
            <a:br>
              <a:rPr lang="en-US" altLang="ko-KR" sz="2000" b="1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</a:rPr>
              <a:t>일주일 간 저장한 문서 기반 주간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리포트 제공</a:t>
            </a:r>
            <a:r>
              <a:rPr lang="en-US" altLang="ko-KR" sz="2000" b="1" dirty="0">
                <a:solidFill>
                  <a:schemeClr val="bg1"/>
                </a:solidFill>
              </a:rPr>
              <a:t/>
            </a:r>
            <a:br>
              <a:rPr lang="en-US" altLang="ko-KR" sz="2000" b="1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</a:rPr>
              <a:t>서비스 이용 기간 동안 저장한 전체 문서 기반 통계 대시보드 제공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6889</TotalTime>
  <Words>902</Words>
  <Application>Microsoft Office PowerPoint</Application>
  <PresentationFormat>와이드스크린</PresentationFormat>
  <Paragraphs>283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G마켓 산스 TTF Bold</vt:lpstr>
      <vt:lpstr>G마켓 산스 TTF Medium</vt:lpstr>
      <vt:lpstr>나눔스퀘어</vt:lpstr>
      <vt:lpstr>나눔스퀘어 ExtraBold</vt:lpstr>
      <vt:lpstr>나눔스퀘어 Light</vt:lpstr>
      <vt:lpstr>맑은 고딕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최예라</cp:lastModifiedBy>
  <cp:revision>184</cp:revision>
  <dcterms:created xsi:type="dcterms:W3CDTF">2020-02-09T06:06:54Z</dcterms:created>
  <dcterms:modified xsi:type="dcterms:W3CDTF">2020-11-09T05:33:17Z</dcterms:modified>
</cp:coreProperties>
</file>